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21"/>
  </p:handoutMasterIdLst>
  <p:sldIdLst>
    <p:sldId id="256" r:id="rId2"/>
    <p:sldId id="270" r:id="rId3"/>
    <p:sldId id="269" r:id="rId4"/>
    <p:sldId id="268" r:id="rId5"/>
    <p:sldId id="257" r:id="rId6"/>
    <p:sldId id="266" r:id="rId7"/>
    <p:sldId id="267" r:id="rId8"/>
    <p:sldId id="271" r:id="rId9"/>
    <p:sldId id="272" r:id="rId10"/>
    <p:sldId id="273" r:id="rId11"/>
    <p:sldId id="265" r:id="rId12"/>
    <p:sldId id="275" r:id="rId13"/>
    <p:sldId id="258" r:id="rId14"/>
    <p:sldId id="259" r:id="rId15"/>
    <p:sldId id="260" r:id="rId16"/>
    <p:sldId id="261" r:id="rId17"/>
    <p:sldId id="262" r:id="rId18"/>
    <p:sldId id="264" r:id="rId19"/>
    <p:sldId id="274" r:id="rId20"/>
  </p:sldIdLst>
  <p:sldSz cx="9144000" cy="6858000" type="screen4x3"/>
  <p:notesSz cx="6954838"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97" autoAdjust="0"/>
    <p:restoredTop sz="94660"/>
  </p:normalViewPr>
  <p:slideViewPr>
    <p:cSldViewPr>
      <p:cViewPr varScale="1">
        <p:scale>
          <a:sx n="63" d="100"/>
          <a:sy n="63" d="100"/>
        </p:scale>
        <p:origin x="1348" y="6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handoutMaster" Target="handoutMasters/handoutMaster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presProps" Target="presProps.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 Id="rId4" Type="http://schemas.openxmlformats.org/officeDocument/2006/relationships/chartUserShapes" Target="../drawings/drawing1.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038143530180915"/>
          <c:y val="0.14497607728044748"/>
          <c:w val="0.37051961125341254"/>
          <c:h val="0.61866293871560141"/>
        </c:manualLayout>
      </c:layout>
      <c:pieChart>
        <c:varyColors val="1"/>
        <c:ser>
          <c:idx val="0"/>
          <c:order val="0"/>
          <c:tx>
            <c:strRef>
              <c:f>Sheet1!$B$1</c:f>
              <c:strCache>
                <c:ptCount val="1"/>
                <c:pt idx="0">
                  <c:v>Amount used in lakhs</c:v>
                </c:pt>
              </c:strCache>
            </c:strRef>
          </c:tx>
          <c:explosion val="1"/>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8A6C-4F81-8F6D-FB1EAE336457}"/>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8A6C-4F81-8F6D-FB1EAE336457}"/>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8A6C-4F81-8F6D-FB1EAE336457}"/>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8A6C-4F81-8F6D-FB1EAE336457}"/>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8A6C-4F81-8F6D-FB1EAE336457}"/>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8A6C-4F81-8F6D-FB1EAE336457}"/>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D-8A6C-4F81-8F6D-FB1EAE336457}"/>
              </c:ext>
            </c:extLst>
          </c:dPt>
          <c:dLbls>
            <c:dLbl>
              <c:idx val="0"/>
              <c:layout>
                <c:manualLayout>
                  <c:x val="4.5454545454544342E-3"/>
                  <c:y val="6.4516129032258063E-2"/>
                </c:manualLayout>
              </c:layout>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62D4DAAB-3AA4-4E97-857F-9D8E3062E889}" type="CATEGORYNAME">
                      <a:rPr lang="en-US"/>
                      <a:pPr>
                        <a:defRPr sz="2000">
                          <a:latin typeface="Times New Roman" panose="02020603050405020304" pitchFamily="18" charset="0"/>
                          <a:cs typeface="Times New Roman" panose="02020603050405020304" pitchFamily="18" charset="0"/>
                        </a:defRPr>
                      </a:pPr>
                      <a:t>[CATEGORY NAME]</a:t>
                    </a:fld>
                    <a:r>
                      <a:rPr lang="en-US" baseline="0" dirty="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8A6C-4F81-8F6D-FB1EAE336457}"/>
                </c:ext>
              </c:extLst>
            </c:dLbl>
            <c:dLbl>
              <c:idx val="1"/>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60C95537-AE39-44DC-9370-6C3FD8E42AE2}"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A6C-4F81-8F6D-FB1EAE336457}"/>
                </c:ext>
              </c:extLst>
            </c:dLbl>
            <c:dLbl>
              <c:idx val="2"/>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4E1D869D-70A0-4341-87D3-51CC2D425747}"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8A6C-4F81-8F6D-FB1EAE336457}"/>
                </c:ext>
              </c:extLst>
            </c:dLbl>
            <c:dLbl>
              <c:idx val="3"/>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A924E2E0-DF42-42F9-92F6-B2D26F200FDB}"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8A6C-4F81-8F6D-FB1EAE336457}"/>
                </c:ext>
              </c:extLst>
            </c:dLbl>
            <c:dLbl>
              <c:idx val="4"/>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D7494BF6-DF79-4F5C-9724-1BEA15B19C26}"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8A6C-4F81-8F6D-FB1EAE336457}"/>
                </c:ext>
              </c:extLst>
            </c:dLbl>
            <c:dLbl>
              <c:idx val="5"/>
              <c:layout>
                <c:manualLayout>
                  <c:x val="-9.0909090909091182E-3"/>
                  <c:y val="5.6451612903225805E-2"/>
                </c:manualLayout>
              </c:layout>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347606EA-BDFA-42C0-9DAD-7CBEED2CC4E6}"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8A6C-4F81-8F6D-FB1EAE336457}"/>
                </c:ext>
              </c:extLst>
            </c:dLbl>
            <c:dLbl>
              <c:idx val="6"/>
              <c:layout>
                <c:manualLayout>
                  <c:x val="4.5454545454545456E-2"/>
                  <c:y val="2.4193548387096774E-2"/>
                </c:manualLayout>
              </c:layout>
              <c:tx>
                <c:rich>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fld id="{B1B91EB9-C2C3-4E96-82D2-F89337A17D9A}" type="CATEGORYNAME">
                      <a:rPr lang="en-US"/>
                      <a:pPr>
                        <a:defRPr sz="2000">
                          <a:solidFill>
                            <a:schemeClr val="accent1"/>
                          </a:solidFill>
                          <a:latin typeface="Times New Roman" panose="02020603050405020304" pitchFamily="18" charset="0"/>
                          <a:cs typeface="Times New Roman" panose="02020603050405020304" pitchFamily="18" charset="0"/>
                        </a:defRPr>
                      </a:pPr>
                      <a:t>[CATEGORY NAME]</a:t>
                    </a:fld>
                    <a:r>
                      <a:rPr lang="en-US" baseline="0"/>
                      <a:t>
</a:t>
                    </a:r>
                  </a:p>
                </c:rich>
              </c:tx>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8A6C-4F81-8F6D-FB1EAE336457}"/>
                </c:ext>
              </c:extLst>
            </c:dLbl>
            <c:spPr>
              <a:noFill/>
              <a:ln>
                <a:noFill/>
              </a:ln>
              <a:effectLst/>
            </c:spPr>
            <c:txPr>
              <a:bodyPr rot="0" spcFirstLastPara="1" vertOverflow="ellipsis" vert="horz" wrap="square" lIns="38100" tIns="19050" rIns="38100" bIns="19050" anchor="ctr" anchorCtr="1">
                <a:spAutoFit/>
              </a:bodyPr>
              <a:lstStyle/>
              <a:p>
                <a:pPr>
                  <a:defRPr sz="2000" b="1" i="0" u="none" strike="noStrike" kern="1200" spc="0" baseline="0">
                    <a:solidFill>
                      <a:schemeClr val="accent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Sheet1!$A$2:$A$8</c:f>
              <c:strCache>
                <c:ptCount val="7"/>
                <c:pt idx="0">
                  <c:v>Design and development of MVP</c:v>
                </c:pt>
                <c:pt idx="1">
                  <c:v>R&amp;D of IOT hardware technology</c:v>
                </c:pt>
                <c:pt idx="2">
                  <c:v>WEB software development </c:v>
                </c:pt>
                <c:pt idx="3">
                  <c:v>Operations cost</c:v>
                </c:pt>
                <c:pt idx="4">
                  <c:v>Certificaion and approval </c:v>
                </c:pt>
                <c:pt idx="5">
                  <c:v>Working capital</c:v>
                </c:pt>
                <c:pt idx="6">
                  <c:v>Patent filing </c:v>
                </c:pt>
              </c:strCache>
            </c:strRef>
          </c:cat>
          <c:val>
            <c:numRef>
              <c:f>Sheet1!$B$2:$B$8</c:f>
              <c:numCache>
                <c:formatCode>General</c:formatCode>
                <c:ptCount val="7"/>
                <c:pt idx="0">
                  <c:v>3</c:v>
                </c:pt>
                <c:pt idx="1">
                  <c:v>3</c:v>
                </c:pt>
                <c:pt idx="2">
                  <c:v>2</c:v>
                </c:pt>
                <c:pt idx="3">
                  <c:v>2</c:v>
                </c:pt>
                <c:pt idx="4">
                  <c:v>2</c:v>
                </c:pt>
                <c:pt idx="5">
                  <c:v>2</c:v>
                </c:pt>
                <c:pt idx="6">
                  <c:v>1</c:v>
                </c:pt>
              </c:numCache>
            </c:numRef>
          </c:val>
          <c:extLst>
            <c:ext xmlns:c16="http://schemas.microsoft.com/office/drawing/2014/chart" uri="{C3380CC4-5D6E-409C-BE32-E72D297353CC}">
              <c16:uniqueId val="{0000000E-8A6C-4F81-8F6D-FB1EAE336457}"/>
            </c:ext>
          </c:extLst>
        </c:ser>
        <c:dLbls>
          <c:dLblPos val="outEnd"/>
          <c:showLegendKey val="0"/>
          <c:showVal val="0"/>
          <c:showCatName val="0"/>
          <c:showSerName val="0"/>
          <c:showPercent val="1"/>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image" Target="../media/image17.png" /></Relationships>
</file>

<file path=ppt/drawings/drawing1.xml><?xml version="1.0" encoding="utf-8"?>
<c:userShapes xmlns:c="http://schemas.openxmlformats.org/drawingml/2006/chart">
  <cdr:relSizeAnchor xmlns:cdr="http://schemas.openxmlformats.org/drawingml/2006/chartDrawing">
    <cdr:from>
      <cdr:x>0.5</cdr:x>
      <cdr:y>0.25031</cdr:y>
    </cdr:from>
    <cdr:to>
      <cdr:x>0.57592</cdr:x>
      <cdr:y>0.31812</cdr:y>
    </cdr:to>
    <cdr:sp macro="" textlink="">
      <cdr:nvSpPr>
        <cdr:cNvPr id="2" name="TextBox 1"/>
        <cdr:cNvSpPr txBox="1"/>
      </cdr:nvSpPr>
      <cdr:spPr>
        <a:xfrm xmlns:a="http://schemas.openxmlformats.org/drawingml/2006/main">
          <a:off x="5367240" y="1320799"/>
          <a:ext cx="815008" cy="357809"/>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IN" sz="1600" b="1" dirty="0">
              <a:solidFill>
                <a:schemeClr val="bg1"/>
              </a:solidFill>
              <a:latin typeface="Times New Roman" panose="02020603050405020304" pitchFamily="18" charset="0"/>
              <a:cs typeface="Times New Roman" panose="02020603050405020304" pitchFamily="18" charset="0"/>
            </a:rPr>
            <a:t>3 lakhs</a:t>
          </a:r>
        </a:p>
      </cdr:txBody>
    </cdr:sp>
  </cdr:relSizeAnchor>
  <cdr:relSizeAnchor xmlns:cdr="http://schemas.openxmlformats.org/drawingml/2006/chartDrawing">
    <cdr:from>
      <cdr:x>0.52314</cdr:x>
      <cdr:y>0.45956</cdr:y>
    </cdr:from>
    <cdr:to>
      <cdr:x>0.60151</cdr:x>
      <cdr:y>0.54044</cdr:y>
    </cdr:to>
    <cdr:pic>
      <cdr:nvPicPr>
        <cdr:cNvPr id="3" name="chart">
          <a:extLst xmlns:a="http://schemas.openxmlformats.org/drawingml/2006/main">
            <a:ext uri="{FF2B5EF4-FFF2-40B4-BE49-F238E27FC236}">
              <a16:creationId xmlns:a16="http://schemas.microsoft.com/office/drawing/2014/main" id="{64E04775-6917-8B42-BA10-A0183EAF3C1B}"/>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5615609" y="2424908"/>
          <a:ext cx="841321" cy="426757"/>
        </a:xfrm>
        <a:prstGeom xmlns:a="http://schemas.openxmlformats.org/drawingml/2006/main" prst="rect">
          <a:avLst/>
        </a:prstGeom>
      </cdr:spPr>
    </cdr:pic>
  </cdr:relSizeAnchor>
  <cdr:relSizeAnchor xmlns:cdr="http://schemas.openxmlformats.org/drawingml/2006/chartDrawing">
    <cdr:from>
      <cdr:x>0.35429</cdr:x>
      <cdr:y>0.57377</cdr:y>
    </cdr:from>
    <cdr:to>
      <cdr:x>0.43484</cdr:x>
      <cdr:y>0.64347</cdr:y>
    </cdr:to>
    <cdr:sp macro="" textlink="">
      <cdr:nvSpPr>
        <cdr:cNvPr id="6" name="TextBox 5"/>
        <cdr:cNvSpPr txBox="1"/>
      </cdr:nvSpPr>
      <cdr:spPr>
        <a:xfrm xmlns:a="http://schemas.openxmlformats.org/drawingml/2006/main">
          <a:off x="2834640" y="2667000"/>
          <a:ext cx="644480" cy="32398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IN" sz="1600" b="1" dirty="0">
              <a:solidFill>
                <a:schemeClr val="bg1"/>
              </a:solidFill>
              <a:latin typeface="Times New Roman" panose="02020603050405020304" pitchFamily="18" charset="0"/>
              <a:cs typeface="Times New Roman" panose="02020603050405020304" pitchFamily="18" charset="0"/>
            </a:rPr>
            <a:t>2 lakhs</a:t>
          </a:r>
        </a:p>
      </cdr:txBody>
    </cdr:sp>
  </cdr:relSizeAnchor>
  <cdr:relSizeAnchor xmlns:cdr="http://schemas.openxmlformats.org/drawingml/2006/chartDrawing">
    <cdr:from>
      <cdr:x>0.46271</cdr:x>
      <cdr:y>0.6189</cdr:y>
    </cdr:from>
    <cdr:to>
      <cdr:x>0.53729</cdr:x>
      <cdr:y>0.68504</cdr:y>
    </cdr:to>
    <cdr:sp macro="" textlink="">
      <cdr:nvSpPr>
        <cdr:cNvPr id="7" name="TextBox 1"/>
        <cdr:cNvSpPr txBox="1"/>
      </cdr:nvSpPr>
      <cdr:spPr>
        <a:xfrm xmlns:a="http://schemas.openxmlformats.org/drawingml/2006/main" flipH="1">
          <a:off x="4966914" y="3265670"/>
          <a:ext cx="800652" cy="348974"/>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1600" b="1" dirty="0">
              <a:solidFill>
                <a:schemeClr val="bg1"/>
              </a:solidFill>
              <a:latin typeface="Times New Roman" panose="02020603050405020304" pitchFamily="18" charset="0"/>
              <a:cs typeface="Times New Roman" panose="02020603050405020304" pitchFamily="18" charset="0"/>
            </a:rPr>
            <a:t>2 lakhs</a:t>
          </a:r>
        </a:p>
      </cdr:txBody>
    </cdr:sp>
  </cdr:relSizeAnchor>
  <cdr:relSizeAnchor xmlns:cdr="http://schemas.openxmlformats.org/drawingml/2006/chartDrawing">
    <cdr:from>
      <cdr:x>0.33333</cdr:x>
      <cdr:y>0.27869</cdr:y>
    </cdr:from>
    <cdr:to>
      <cdr:x>0.4112</cdr:x>
      <cdr:y>0.33742</cdr:y>
    </cdr:to>
    <cdr:sp macro="" textlink="">
      <cdr:nvSpPr>
        <cdr:cNvPr id="8" name="TextBox 1"/>
        <cdr:cNvSpPr txBox="1"/>
      </cdr:nvSpPr>
      <cdr:spPr>
        <a:xfrm xmlns:a="http://schemas.openxmlformats.org/drawingml/2006/main">
          <a:off x="2667000" y="1295400"/>
          <a:ext cx="623038" cy="272989"/>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1600" b="1" dirty="0">
              <a:solidFill>
                <a:schemeClr val="bg1"/>
              </a:solidFill>
              <a:latin typeface="Times New Roman" panose="02020603050405020304" pitchFamily="18" charset="0"/>
              <a:cs typeface="Times New Roman" panose="02020603050405020304" pitchFamily="18" charset="0"/>
            </a:rPr>
            <a:t>2 lakhs</a:t>
          </a:r>
        </a:p>
      </cdr:txBody>
    </cdr:sp>
  </cdr:relSizeAnchor>
  <cdr:relSizeAnchor xmlns:cdr="http://schemas.openxmlformats.org/drawingml/2006/chartDrawing">
    <cdr:from>
      <cdr:x>0.42564</cdr:x>
      <cdr:y>0.17832</cdr:y>
    </cdr:from>
    <cdr:to>
      <cdr:x>0.5</cdr:x>
      <cdr:y>0.23266</cdr:y>
    </cdr:to>
    <cdr:sp macro="" textlink="">
      <cdr:nvSpPr>
        <cdr:cNvPr id="9" name="TextBox 8"/>
        <cdr:cNvSpPr txBox="1"/>
      </cdr:nvSpPr>
      <cdr:spPr>
        <a:xfrm xmlns:a="http://schemas.openxmlformats.org/drawingml/2006/main">
          <a:off x="4569077" y="940924"/>
          <a:ext cx="798163" cy="286718"/>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IN" sz="1200" b="1" dirty="0">
              <a:solidFill>
                <a:schemeClr val="bg1"/>
              </a:solidFill>
            </a:rPr>
            <a:t>1 Lakh</a:t>
          </a:r>
        </a:p>
      </cdr:txBody>
    </cdr:sp>
  </cdr:relSizeAnchor>
  <cdr:relSizeAnchor xmlns:cdr="http://schemas.openxmlformats.org/drawingml/2006/chartDrawing">
    <cdr:from>
      <cdr:x>0.34073</cdr:x>
      <cdr:y>0.43675</cdr:y>
    </cdr:from>
    <cdr:to>
      <cdr:x>0.41911</cdr:x>
      <cdr:y>0.51762</cdr:y>
    </cdr:to>
    <cdr:pic>
      <cdr:nvPicPr>
        <cdr:cNvPr id="10" name="chart">
          <a:extLst xmlns:a="http://schemas.openxmlformats.org/drawingml/2006/main">
            <a:ext uri="{FF2B5EF4-FFF2-40B4-BE49-F238E27FC236}">
              <a16:creationId xmlns:a16="http://schemas.microsoft.com/office/drawing/2014/main" id="{29411433-AFF1-B441-A7FD-E11BDBCD911D}"/>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2"/>
        <a:stretch xmlns:a="http://schemas.openxmlformats.org/drawingml/2006/main">
          <a:fillRect/>
        </a:stretch>
      </cdr:blipFill>
      <cdr:spPr>
        <a:xfrm xmlns:a="http://schemas.openxmlformats.org/drawingml/2006/main">
          <a:off x="3657600" y="2304520"/>
          <a:ext cx="841321" cy="426757"/>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3763" cy="465455"/>
          </a:xfrm>
          <a:prstGeom prst="rect">
            <a:avLst/>
          </a:prstGeom>
        </p:spPr>
        <p:txBody>
          <a:bodyPr vert="horz" lIns="92930" tIns="46465" rIns="92930" bIns="46465" rtlCol="0"/>
          <a:lstStyle>
            <a:lvl1pPr algn="l">
              <a:defRPr sz="1200"/>
            </a:lvl1pPr>
          </a:lstStyle>
          <a:p>
            <a:endParaRPr lang="en-US"/>
          </a:p>
        </p:txBody>
      </p:sp>
      <p:sp>
        <p:nvSpPr>
          <p:cNvPr id="3" name="Date Placeholder 2"/>
          <p:cNvSpPr>
            <a:spLocks noGrp="1"/>
          </p:cNvSpPr>
          <p:nvPr>
            <p:ph type="dt" sz="quarter" idx="1"/>
          </p:nvPr>
        </p:nvSpPr>
        <p:spPr>
          <a:xfrm>
            <a:off x="3939466" y="0"/>
            <a:ext cx="3013763" cy="465455"/>
          </a:xfrm>
          <a:prstGeom prst="rect">
            <a:avLst/>
          </a:prstGeom>
        </p:spPr>
        <p:txBody>
          <a:bodyPr vert="horz" lIns="92930" tIns="46465" rIns="92930" bIns="46465" rtlCol="0"/>
          <a:lstStyle>
            <a:lvl1pPr algn="r">
              <a:defRPr sz="1200"/>
            </a:lvl1pPr>
          </a:lstStyle>
          <a:p>
            <a:fld id="{3A56FD65-D6AF-4F92-8ADA-EC530D635567}" type="datetimeFigureOut">
              <a:rPr lang="en-US" smtClean="0"/>
              <a:t>4/8/2022</a:t>
            </a:fld>
            <a:endParaRPr lang="en-US"/>
          </a:p>
        </p:txBody>
      </p:sp>
      <p:sp>
        <p:nvSpPr>
          <p:cNvPr id="4" name="Footer Placeholder 3"/>
          <p:cNvSpPr>
            <a:spLocks noGrp="1"/>
          </p:cNvSpPr>
          <p:nvPr>
            <p:ph type="ftr" sz="quarter" idx="2"/>
          </p:nvPr>
        </p:nvSpPr>
        <p:spPr>
          <a:xfrm>
            <a:off x="0" y="8842029"/>
            <a:ext cx="3013763" cy="465455"/>
          </a:xfrm>
          <a:prstGeom prst="rect">
            <a:avLst/>
          </a:prstGeom>
        </p:spPr>
        <p:txBody>
          <a:bodyPr vert="horz" lIns="92930" tIns="46465" rIns="92930" bIns="46465" rtlCol="0" anchor="b"/>
          <a:lstStyle>
            <a:lvl1pPr algn="l">
              <a:defRPr sz="1200"/>
            </a:lvl1pPr>
          </a:lstStyle>
          <a:p>
            <a:endParaRPr lang="en-US"/>
          </a:p>
        </p:txBody>
      </p:sp>
      <p:sp>
        <p:nvSpPr>
          <p:cNvPr id="5" name="Slide Number Placeholder 4"/>
          <p:cNvSpPr>
            <a:spLocks noGrp="1"/>
          </p:cNvSpPr>
          <p:nvPr>
            <p:ph type="sldNum" sz="quarter" idx="3"/>
          </p:nvPr>
        </p:nvSpPr>
        <p:spPr>
          <a:xfrm>
            <a:off x="3939466" y="8842029"/>
            <a:ext cx="3013763" cy="465455"/>
          </a:xfrm>
          <a:prstGeom prst="rect">
            <a:avLst/>
          </a:prstGeom>
        </p:spPr>
        <p:txBody>
          <a:bodyPr vert="horz" lIns="92930" tIns="46465" rIns="92930" bIns="46465" rtlCol="0" anchor="b"/>
          <a:lstStyle>
            <a:lvl1pPr algn="r">
              <a:defRPr sz="1200"/>
            </a:lvl1pPr>
          </a:lstStyle>
          <a:p>
            <a:fld id="{8B8B04DD-95C4-48E5-82EE-DECF6F7E9DD4}" type="slidenum">
              <a:rPr lang="en-US" smtClean="0"/>
              <a:t>‹#›</a:t>
            </a:fld>
            <a:endParaRPr lang="en-US"/>
          </a:p>
        </p:txBody>
      </p:sp>
    </p:spTree>
    <p:extLst>
      <p:ext uri="{BB962C8B-B14F-4D97-AF65-F5344CB8AC3E}">
        <p14:creationId xmlns:p14="http://schemas.microsoft.com/office/powerpoint/2010/main" val="283481603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pn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B1709D6-1A21-4FD4-B345-1F76E9B27EA1}" type="datetimeFigureOut">
              <a:rPr lang="en-US" smtClean="0"/>
              <a:t>4/8/2022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3314031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1709D6-1A21-4FD4-B345-1F76E9B27EA1}" type="datetimeFigureOut">
              <a:rPr lang="en-US" smtClean="0"/>
              <a:t>4/8/2022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582636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1709D6-1A21-4FD4-B345-1F76E9B27EA1}" type="datetimeFigureOut">
              <a:rPr lang="en-US" smtClean="0"/>
              <a:t>4/8/2022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426196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1709D6-1A21-4FD4-B345-1F76E9B27EA1}" type="datetimeFigureOut">
              <a:rPr lang="en-US" smtClean="0"/>
              <a:t>4/8/2022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3051723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1709D6-1A21-4FD4-B345-1F76E9B27EA1}" type="datetimeFigureOut">
              <a:rPr lang="en-US" smtClean="0"/>
              <a:t>4/8/2022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2123331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B1709D6-1A21-4FD4-B345-1F76E9B27EA1}" type="datetimeFigureOut">
              <a:rPr lang="en-US" smtClean="0"/>
              <a:t>4/8/2022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4093587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B1709D6-1A21-4FD4-B345-1F76E9B27EA1}" type="datetimeFigureOut">
              <a:rPr lang="en-US" smtClean="0"/>
              <a:t>4/8/2022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1391290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B1709D6-1A21-4FD4-B345-1F76E9B27EA1}" type="datetimeFigureOut">
              <a:rPr lang="en-US" smtClean="0"/>
              <a:t>4/8/2022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3458999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1709D6-1A21-4FD4-B345-1F76E9B27EA1}" type="datetimeFigureOut">
              <a:rPr lang="en-US" smtClean="0"/>
              <a:t>4/8/2022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3731804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1709D6-1A21-4FD4-B345-1F76E9B27EA1}" type="datetimeFigureOut">
              <a:rPr lang="en-US" smtClean="0"/>
              <a:t>4/8/2022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2890068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1709D6-1A21-4FD4-B345-1F76E9B27EA1}" type="datetimeFigureOut">
              <a:rPr lang="en-US" smtClean="0"/>
              <a:t>4/8/2022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1616F9-4128-411D-8B6C-343525D5B2AB}" type="slidenum">
              <a:rPr lang="en-US" smtClean="0"/>
              <a:t>‹#›</a:t>
            </a:fld>
            <a:endParaRPr lang="en-US"/>
          </a:p>
        </p:txBody>
      </p:sp>
    </p:spTree>
    <p:extLst>
      <p:ext uri="{BB962C8B-B14F-4D97-AF65-F5344CB8AC3E}">
        <p14:creationId xmlns:p14="http://schemas.microsoft.com/office/powerpoint/2010/main" val="1294327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1709D6-1A21-4FD4-B345-1F76E9B27EA1}" type="datetimeFigureOut">
              <a:rPr lang="en-US" smtClean="0"/>
              <a:t>4/8/2022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1616F9-4128-411D-8B6C-343525D5B2AB}" type="slidenum">
              <a:rPr lang="en-US" smtClean="0"/>
              <a:t>‹#›</a:t>
            </a:fld>
            <a:endParaRPr lang="en-US"/>
          </a:p>
        </p:txBody>
      </p:sp>
    </p:spTree>
    <p:extLst>
      <p:ext uri="{BB962C8B-B14F-4D97-AF65-F5344CB8AC3E}">
        <p14:creationId xmlns:p14="http://schemas.microsoft.com/office/powerpoint/2010/main" val="2500218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chart" Target="../charts/chart1.xml"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19.jpe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8" Type="http://schemas.openxmlformats.org/officeDocument/2006/relationships/image" Target="../media/image9.png" /><Relationship Id="rId3" Type="http://schemas.openxmlformats.org/officeDocument/2006/relationships/image" Target="../media/image4.svg" /><Relationship Id="rId7" Type="http://schemas.openxmlformats.org/officeDocument/2006/relationships/image" Target="../media/image8.svg" /><Relationship Id="rId2" Type="http://schemas.openxmlformats.org/officeDocument/2006/relationships/image" Target="../media/image3.png" /><Relationship Id="rId1" Type="http://schemas.openxmlformats.org/officeDocument/2006/relationships/slideLayout" Target="../slideLayouts/slideLayout2.xml" /><Relationship Id="rId6" Type="http://schemas.openxmlformats.org/officeDocument/2006/relationships/image" Target="../media/image7.png" /><Relationship Id="rId5" Type="http://schemas.openxmlformats.org/officeDocument/2006/relationships/image" Target="../media/image6.svg" /><Relationship Id="rId10" Type="http://schemas.openxmlformats.org/officeDocument/2006/relationships/image" Target="../media/image11.png" /><Relationship Id="rId4" Type="http://schemas.openxmlformats.org/officeDocument/2006/relationships/image" Target="../media/image5.png" /><Relationship Id="rId9" Type="http://schemas.openxmlformats.org/officeDocument/2006/relationships/image" Target="../media/image10.sv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8" Type="http://schemas.openxmlformats.org/officeDocument/2006/relationships/image" Target="../media/image16.png" /><Relationship Id="rId3" Type="http://schemas.openxmlformats.org/officeDocument/2006/relationships/slideLayout" Target="../slideLayouts/slideLayout2.xml" /><Relationship Id="rId7" Type="http://schemas.openxmlformats.org/officeDocument/2006/relationships/image" Target="../media/image15.jpeg" /><Relationship Id="rId2" Type="http://schemas.openxmlformats.org/officeDocument/2006/relationships/video" Target="../media/media1.mp4" /><Relationship Id="rId1" Type="http://schemas.microsoft.com/office/2007/relationships/media" Target="../media/media1.mp4" /><Relationship Id="rId6" Type="http://schemas.openxmlformats.org/officeDocument/2006/relationships/image" Target="../media/image14.jpeg" /><Relationship Id="rId5" Type="http://schemas.openxmlformats.org/officeDocument/2006/relationships/image" Target="../media/image13.jpeg" /><Relationship Id="rId4" Type="http://schemas.openxmlformats.org/officeDocument/2006/relationships/image" Target="../media/image12.jpe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0480"/>
            <a:ext cx="9143999" cy="201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35175"/>
            <a:ext cx="9144001"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0" y="3469481"/>
            <a:ext cx="9144000" cy="3693319"/>
          </a:xfrm>
          <a:prstGeom prst="rect">
            <a:avLst/>
          </a:prstGeom>
          <a:noFill/>
        </p:spPr>
        <p:txBody>
          <a:bodyPr wrap="square" rtlCol="0">
            <a:spAutoFit/>
          </a:bodyPr>
          <a:lstStyle/>
          <a:p>
            <a:pPr>
              <a:lnSpc>
                <a:spcPct val="150000"/>
              </a:lnSpc>
            </a:pPr>
            <a:r>
              <a:rPr lang="en-US" dirty="0">
                <a:latin typeface="Arial" pitchFamily="34" charset="0"/>
                <a:cs typeface="Arial" pitchFamily="34" charset="0"/>
              </a:rPr>
              <a:t>Team leader : Dhanush S</a:t>
            </a:r>
          </a:p>
          <a:p>
            <a:pPr>
              <a:lnSpc>
                <a:spcPct val="150000"/>
              </a:lnSpc>
            </a:pPr>
            <a:r>
              <a:rPr lang="en-US" dirty="0">
                <a:latin typeface="Arial" pitchFamily="34" charset="0"/>
                <a:cs typeface="Arial" pitchFamily="34" charset="0"/>
              </a:rPr>
              <a:t>Title of the Idea : Smart card based shared micro-mobility (E-Maas).</a:t>
            </a:r>
          </a:p>
          <a:p>
            <a:pPr>
              <a:lnSpc>
                <a:spcPct val="150000"/>
              </a:lnSpc>
            </a:pPr>
            <a:r>
              <a:rPr lang="en-US" dirty="0">
                <a:latin typeface="Arial" pitchFamily="34" charset="0"/>
                <a:cs typeface="Arial" pitchFamily="34" charset="0"/>
              </a:rPr>
              <a:t>Email ID : dhanush@hylomobility.com</a:t>
            </a:r>
          </a:p>
          <a:p>
            <a:pPr>
              <a:lnSpc>
                <a:spcPct val="150000"/>
              </a:lnSpc>
            </a:pPr>
            <a:r>
              <a:rPr lang="en-US" dirty="0">
                <a:latin typeface="Arial" pitchFamily="34" charset="0"/>
                <a:cs typeface="Arial" pitchFamily="34" charset="0"/>
              </a:rPr>
              <a:t>Mobile No : 9360632774</a:t>
            </a:r>
          </a:p>
          <a:p>
            <a:pPr>
              <a:lnSpc>
                <a:spcPct val="150000"/>
              </a:lnSpc>
            </a:pPr>
            <a:r>
              <a:rPr lang="en-US" dirty="0" err="1">
                <a:latin typeface="Arial" pitchFamily="34" charset="0"/>
                <a:cs typeface="Arial" pitchFamily="34" charset="0"/>
              </a:rPr>
              <a:t>Aadhaar</a:t>
            </a:r>
            <a:r>
              <a:rPr lang="en-US" dirty="0">
                <a:latin typeface="Arial" pitchFamily="34" charset="0"/>
                <a:cs typeface="Arial" pitchFamily="34" charset="0"/>
              </a:rPr>
              <a:t> no : 643992091508</a:t>
            </a:r>
          </a:p>
          <a:p>
            <a:pPr>
              <a:lnSpc>
                <a:spcPct val="150000"/>
              </a:lnSpc>
            </a:pPr>
            <a:r>
              <a:rPr lang="en-US" dirty="0">
                <a:latin typeface="Arial" pitchFamily="34" charset="0"/>
                <a:cs typeface="Arial" pitchFamily="34" charset="0"/>
              </a:rPr>
              <a:t>Name in </a:t>
            </a:r>
            <a:r>
              <a:rPr lang="en-US" dirty="0" err="1">
                <a:latin typeface="Arial" pitchFamily="34" charset="0"/>
                <a:cs typeface="Arial" pitchFamily="34" charset="0"/>
              </a:rPr>
              <a:t>Aadhaar</a:t>
            </a:r>
            <a:r>
              <a:rPr lang="en-US" dirty="0">
                <a:latin typeface="Arial" pitchFamily="34" charset="0"/>
                <a:cs typeface="Arial" pitchFamily="34" charset="0"/>
              </a:rPr>
              <a:t> : Dhanush S</a:t>
            </a:r>
          </a:p>
          <a:p>
            <a:pPr>
              <a:lnSpc>
                <a:spcPct val="150000"/>
              </a:lnSpc>
            </a:pPr>
            <a:r>
              <a:rPr lang="en-US" dirty="0">
                <a:latin typeface="Arial" pitchFamily="34" charset="0"/>
                <a:cs typeface="Arial" pitchFamily="34" charset="0"/>
              </a:rPr>
              <a:t>Address : 732/9 Type 1 </a:t>
            </a:r>
            <a:r>
              <a:rPr lang="en-US" dirty="0" err="1">
                <a:latin typeface="Arial" pitchFamily="34" charset="0"/>
                <a:cs typeface="Arial" pitchFamily="34" charset="0"/>
              </a:rPr>
              <a:t>qtrs</a:t>
            </a:r>
            <a:r>
              <a:rPr lang="en-US" dirty="0">
                <a:latin typeface="Arial" pitchFamily="34" charset="0"/>
                <a:cs typeface="Arial" pitchFamily="34" charset="0"/>
              </a:rPr>
              <a:t>, C F Estate, </a:t>
            </a:r>
            <a:r>
              <a:rPr lang="en-US" dirty="0" err="1">
                <a:latin typeface="Arial" pitchFamily="34" charset="0"/>
                <a:cs typeface="Arial" pitchFamily="34" charset="0"/>
              </a:rPr>
              <a:t>Aruvankadu</a:t>
            </a:r>
            <a:r>
              <a:rPr lang="en-US" dirty="0">
                <a:latin typeface="Arial" pitchFamily="34" charset="0"/>
                <a:cs typeface="Arial" pitchFamily="34" charset="0"/>
              </a:rPr>
              <a:t>, The </a:t>
            </a:r>
            <a:r>
              <a:rPr lang="en-US" dirty="0" err="1">
                <a:latin typeface="Arial" pitchFamily="34" charset="0"/>
                <a:cs typeface="Arial" pitchFamily="34" charset="0"/>
              </a:rPr>
              <a:t>Nilgiris</a:t>
            </a:r>
            <a:r>
              <a:rPr lang="en-US" dirty="0">
                <a:latin typeface="Arial" pitchFamily="34" charset="0"/>
                <a:cs typeface="Arial" pitchFamily="34" charset="0"/>
              </a:rPr>
              <a:t> - 643202</a:t>
            </a:r>
          </a:p>
          <a:p>
            <a:pPr>
              <a:lnSpc>
                <a:spcPct val="150000"/>
              </a:lnSpc>
            </a:pPr>
            <a:r>
              <a:rPr lang="en-US" dirty="0">
                <a:latin typeface="Arial" pitchFamily="34" charset="0"/>
                <a:cs typeface="Arial" pitchFamily="34" charset="0"/>
              </a:rPr>
              <a:t>Category: Student </a:t>
            </a:r>
          </a:p>
          <a:p>
            <a:endParaRPr lang="en-US" dirty="0">
              <a:latin typeface="Arial" pitchFamily="34" charset="0"/>
              <a:cs typeface="Arial" pitchFamily="34" charset="0"/>
            </a:endParaRPr>
          </a:p>
        </p:txBody>
      </p:sp>
    </p:spTree>
    <p:extLst>
      <p:ext uri="{BB962C8B-B14F-4D97-AF65-F5344CB8AC3E}">
        <p14:creationId xmlns:p14="http://schemas.microsoft.com/office/powerpoint/2010/main" val="1554747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37260" y="609600"/>
            <a:ext cx="7467600"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Expected time of completion of idea</a:t>
            </a:r>
          </a:p>
        </p:txBody>
      </p:sp>
      <p:sp>
        <p:nvSpPr>
          <p:cNvPr id="5" name="TextBox 4"/>
          <p:cNvSpPr txBox="1"/>
          <p:nvPr/>
        </p:nvSpPr>
        <p:spPr>
          <a:xfrm>
            <a:off x="1600200" y="2057400"/>
            <a:ext cx="6172200" cy="923330"/>
          </a:xfrm>
          <a:prstGeom prst="rect">
            <a:avLst/>
          </a:prstGeom>
          <a:noFill/>
        </p:spPr>
        <p:txBody>
          <a:bodyPr wrap="square" rtlCol="0">
            <a:spAutoFit/>
          </a:bodyPr>
          <a:lstStyle/>
          <a:p>
            <a:endParaRPr lang="en-US" b="1" dirty="0">
              <a:latin typeface="Arial" panose="020B0604020202020204" pitchFamily="34" charset="0"/>
              <a:cs typeface="Arial" panose="020B0604020202020204" pitchFamily="34" charset="0"/>
            </a:endParaRPr>
          </a:p>
          <a:p>
            <a:endParaRPr lang="en-US" b="1" dirty="0">
              <a:solidFill>
                <a:srgbClr val="FF0000"/>
              </a:solidFill>
              <a:latin typeface="Arial" panose="020B0604020202020204" pitchFamily="34" charset="0"/>
              <a:cs typeface="Arial" panose="020B0604020202020204" pitchFamily="34" charset="0"/>
            </a:endParaRPr>
          </a:p>
          <a:p>
            <a:endParaRPr lang="en-US" dirty="0"/>
          </a:p>
        </p:txBody>
      </p:sp>
      <p:sp>
        <p:nvSpPr>
          <p:cNvPr id="6" name="Text Placeholder 5"/>
          <p:cNvSpPr>
            <a:spLocks noGrp="1"/>
          </p:cNvSpPr>
          <p:nvPr>
            <p:ph type="body" idx="1"/>
          </p:nvPr>
        </p:nvSpPr>
        <p:spPr>
          <a:xfrm>
            <a:off x="647700" y="2572168"/>
            <a:ext cx="7772400" cy="1500187"/>
          </a:xfrm>
        </p:spPr>
        <p:txBody>
          <a:bodyPr/>
          <a:lstStyle/>
          <a:p>
            <a:pPr marL="342900" indent="-342900">
              <a:buFont typeface="Arial" panose="020B0604020202020204" pitchFamily="34" charset="0"/>
              <a:buChar char="•"/>
            </a:pPr>
            <a:r>
              <a:rPr lang="en-IN" dirty="0">
                <a:solidFill>
                  <a:schemeClr val="tx1"/>
                </a:solidFill>
              </a:rPr>
              <a:t>First level basic working prototype is been completed.</a:t>
            </a:r>
          </a:p>
          <a:p>
            <a:pPr marL="342900" indent="-342900">
              <a:buFont typeface="Arial" panose="020B0604020202020204" pitchFamily="34" charset="0"/>
              <a:buChar char="•"/>
            </a:pPr>
            <a:endParaRPr lang="en-IN" dirty="0">
              <a:solidFill>
                <a:schemeClr val="tx1"/>
              </a:solidFill>
            </a:endParaRPr>
          </a:p>
          <a:p>
            <a:pPr marL="342900" indent="-342900">
              <a:buFont typeface="Arial" panose="020B0604020202020204" pitchFamily="34" charset="0"/>
              <a:buChar char="•"/>
            </a:pPr>
            <a:r>
              <a:rPr lang="en-IN" dirty="0">
                <a:solidFill>
                  <a:schemeClr val="tx1"/>
                </a:solidFill>
              </a:rPr>
              <a:t>Currently working on development of MVP and go to market product (Expected time to complete Market product : 7 to 9 months).</a:t>
            </a:r>
          </a:p>
        </p:txBody>
      </p:sp>
    </p:spTree>
    <p:extLst>
      <p:ext uri="{BB962C8B-B14F-4D97-AF65-F5344CB8AC3E}">
        <p14:creationId xmlns:p14="http://schemas.microsoft.com/office/powerpoint/2010/main" val="2327108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71600" y="392668"/>
            <a:ext cx="6781800" cy="369332"/>
          </a:xfrm>
          <a:prstGeom prst="rect">
            <a:avLst/>
          </a:prstGeom>
          <a:noFill/>
        </p:spPr>
        <p:txBody>
          <a:bodyPr wrap="square" rtlCol="0">
            <a:spAutoFit/>
          </a:bodyPr>
          <a:lstStyle/>
          <a:p>
            <a:r>
              <a:rPr lang="en-US" b="1" u="sng" dirty="0">
                <a:latin typeface="Arial" pitchFamily="34" charset="0"/>
                <a:cs typeface="Arial" pitchFamily="34" charset="0"/>
              </a:rPr>
              <a:t>Please give activity-wise break-up as mentioned below</a:t>
            </a:r>
          </a:p>
        </p:txBody>
      </p:sp>
      <p:graphicFrame>
        <p:nvGraphicFramePr>
          <p:cNvPr id="2" name="Table 1"/>
          <p:cNvGraphicFramePr>
            <a:graphicFrameLocks noGrp="1"/>
          </p:cNvGraphicFramePr>
          <p:nvPr>
            <p:extLst>
              <p:ext uri="{D42A27DB-BD31-4B8C-83A1-F6EECF244321}">
                <p14:modId xmlns:p14="http://schemas.microsoft.com/office/powerpoint/2010/main" val="577475000"/>
              </p:ext>
            </p:extLst>
          </p:nvPr>
        </p:nvGraphicFramePr>
        <p:xfrm>
          <a:off x="76200" y="914400"/>
          <a:ext cx="8915400" cy="4780279"/>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1066800">
                  <a:extLst>
                    <a:ext uri="{9D8B030D-6E8A-4147-A177-3AD203B41FA5}">
                      <a16:colId xmlns:a16="http://schemas.microsoft.com/office/drawing/2014/main" val="20002"/>
                    </a:ext>
                  </a:extLst>
                </a:gridCol>
                <a:gridCol w="1524000">
                  <a:extLst>
                    <a:ext uri="{9D8B030D-6E8A-4147-A177-3AD203B41FA5}">
                      <a16:colId xmlns:a16="http://schemas.microsoft.com/office/drawing/2014/main" val="20003"/>
                    </a:ext>
                  </a:extLst>
                </a:gridCol>
              </a:tblGrid>
              <a:tr h="1470855">
                <a:tc>
                  <a:txBody>
                    <a:bodyPr/>
                    <a:lstStyle/>
                    <a:p>
                      <a:r>
                        <a:rPr lang="en-US" sz="1800" b="1" i="0" kern="1200" dirty="0">
                          <a:solidFill>
                            <a:schemeClr val="lt1"/>
                          </a:solidFill>
                          <a:effectLst/>
                          <a:latin typeface="+mn-lt"/>
                          <a:ea typeface="+mn-ea"/>
                          <a:cs typeface="+mn-cs"/>
                        </a:rPr>
                        <a:t>Particular/Item</a:t>
                      </a:r>
                      <a:endParaRPr lang="en-US" dirty="0"/>
                    </a:p>
                  </a:txBody>
                  <a:tcPr/>
                </a:tc>
                <a:tc>
                  <a:txBody>
                    <a:bodyPr/>
                    <a:lstStyle/>
                    <a:p>
                      <a:r>
                        <a:rPr lang="en-US" sz="1800" b="1" i="0" kern="1200" dirty="0">
                          <a:solidFill>
                            <a:schemeClr val="lt1"/>
                          </a:solidFill>
                          <a:effectLst/>
                          <a:latin typeface="+mn-lt"/>
                          <a:ea typeface="+mn-ea"/>
                          <a:cs typeface="+mn-cs"/>
                        </a:rPr>
                        <a:t>Total idea project cost (</a:t>
                      </a:r>
                      <a:r>
                        <a:rPr lang="en-US" sz="1800" b="1" i="0" kern="1200" dirty="0" err="1">
                          <a:solidFill>
                            <a:schemeClr val="lt1"/>
                          </a:solidFill>
                          <a:effectLst/>
                          <a:latin typeface="+mn-lt"/>
                          <a:ea typeface="+mn-ea"/>
                          <a:cs typeface="+mn-cs"/>
                        </a:rPr>
                        <a:t>Rs</a:t>
                      </a:r>
                      <a:r>
                        <a:rPr lang="en-US" sz="1800" b="1" i="0" kern="1200" dirty="0">
                          <a:solidFill>
                            <a:schemeClr val="lt1"/>
                          </a:solidFill>
                          <a:effectLst/>
                          <a:latin typeface="+mn-lt"/>
                          <a:ea typeface="+mn-ea"/>
                          <a:cs typeface="+mn-cs"/>
                        </a:rPr>
                        <a:t>. In lakh)</a:t>
                      </a:r>
                      <a:endParaRPr lang="en-US" dirty="0"/>
                    </a:p>
                  </a:txBody>
                  <a:tcPr/>
                </a:tc>
                <a:tc>
                  <a:txBody>
                    <a:bodyPr/>
                    <a:lstStyle/>
                    <a:p>
                      <a:r>
                        <a:rPr lang="en-US" sz="1800" b="1" i="0" kern="1200" dirty="0">
                          <a:solidFill>
                            <a:schemeClr val="lt1"/>
                          </a:solidFill>
                          <a:effectLst/>
                          <a:latin typeface="+mn-lt"/>
                          <a:ea typeface="+mn-ea"/>
                          <a:cs typeface="+mn-cs"/>
                        </a:rPr>
                        <a:t>Amount GOI assistance (</a:t>
                      </a:r>
                      <a:r>
                        <a:rPr lang="en-US" sz="1800" b="1" i="0" kern="1200" dirty="0" err="1">
                          <a:solidFill>
                            <a:schemeClr val="lt1"/>
                          </a:solidFill>
                          <a:effectLst/>
                          <a:latin typeface="+mn-lt"/>
                          <a:ea typeface="+mn-ea"/>
                          <a:cs typeface="+mn-cs"/>
                        </a:rPr>
                        <a:t>Rs</a:t>
                      </a:r>
                      <a:r>
                        <a:rPr lang="en-US" sz="1800" b="1" i="0" kern="1200" dirty="0">
                          <a:solidFill>
                            <a:schemeClr val="lt1"/>
                          </a:solidFill>
                          <a:effectLst/>
                          <a:latin typeface="+mn-lt"/>
                          <a:ea typeface="+mn-ea"/>
                          <a:cs typeface="+mn-cs"/>
                        </a:rPr>
                        <a:t>. In lakh)</a:t>
                      </a:r>
                      <a:endParaRPr lang="en-US" dirty="0"/>
                    </a:p>
                  </a:txBody>
                  <a:tcPr/>
                </a:tc>
                <a:tc>
                  <a:txBody>
                    <a:bodyPr/>
                    <a:lstStyle/>
                    <a:p>
                      <a:r>
                        <a:rPr lang="en-US" sz="1800" b="1" i="0" kern="1200" dirty="0" err="1">
                          <a:solidFill>
                            <a:schemeClr val="lt1"/>
                          </a:solidFill>
                          <a:effectLst/>
                          <a:latin typeface="+mn-lt"/>
                          <a:ea typeface="+mn-ea"/>
                          <a:cs typeface="+mn-cs"/>
                        </a:rPr>
                        <a:t>Incubatee</a:t>
                      </a:r>
                      <a:r>
                        <a:rPr lang="en-US" sz="1800" b="1" i="0" kern="1200" dirty="0">
                          <a:solidFill>
                            <a:schemeClr val="lt1"/>
                          </a:solidFill>
                          <a:effectLst/>
                          <a:latin typeface="+mn-lt"/>
                          <a:ea typeface="+mn-ea"/>
                          <a:cs typeface="+mn-cs"/>
                        </a:rPr>
                        <a:t> share (</a:t>
                      </a:r>
                      <a:r>
                        <a:rPr lang="en-US" sz="1800" b="1" i="0" kern="1200" dirty="0" err="1">
                          <a:solidFill>
                            <a:schemeClr val="lt1"/>
                          </a:solidFill>
                          <a:effectLst/>
                          <a:latin typeface="+mn-lt"/>
                          <a:ea typeface="+mn-ea"/>
                          <a:cs typeface="+mn-cs"/>
                        </a:rPr>
                        <a:t>Rs</a:t>
                      </a:r>
                      <a:r>
                        <a:rPr lang="en-US" sz="1800" b="1" i="0" kern="1200" dirty="0">
                          <a:solidFill>
                            <a:schemeClr val="lt1"/>
                          </a:solidFill>
                          <a:effectLst/>
                          <a:latin typeface="+mn-lt"/>
                          <a:ea typeface="+mn-ea"/>
                          <a:cs typeface="+mn-cs"/>
                        </a:rPr>
                        <a:t>. In lakh)</a:t>
                      </a:r>
                      <a:endParaRPr lang="en-US" dirty="0"/>
                    </a:p>
                  </a:txBody>
                  <a:tcPr/>
                </a:tc>
                <a:extLst>
                  <a:ext uri="{0D108BD9-81ED-4DB2-BD59-A6C34878D82A}">
                    <a16:rowId xmlns:a16="http://schemas.microsoft.com/office/drawing/2014/main" val="10000"/>
                  </a:ext>
                </a:extLst>
              </a:tr>
              <a:tr h="1470855">
                <a:tc>
                  <a:txBody>
                    <a:bodyPr/>
                    <a:lstStyle/>
                    <a:p>
                      <a:r>
                        <a:rPr lang="en-US" sz="1800" b="0" i="0" kern="1200" dirty="0">
                          <a:solidFill>
                            <a:schemeClr val="dk1"/>
                          </a:solidFill>
                          <a:effectLst/>
                          <a:latin typeface="+mn-lt"/>
                          <a:ea typeface="+mn-ea"/>
                          <a:cs typeface="+mn-cs"/>
                        </a:rPr>
                        <a:t>Technology related Expenditure towards machine usage charges etc., Electricity charges, Procurement of raw material , testing/Calibration charges, other charges essential for development of idea</a:t>
                      </a:r>
                      <a:br>
                        <a:rPr lang="en-US" dirty="0"/>
                      </a:br>
                      <a:r>
                        <a:rPr lang="en-US" sz="1800" b="1" i="0" kern="1200" dirty="0">
                          <a:solidFill>
                            <a:schemeClr val="dk1"/>
                          </a:solidFill>
                          <a:effectLst/>
                          <a:latin typeface="+mn-lt"/>
                          <a:ea typeface="+mn-ea"/>
                          <a:cs typeface="+mn-cs"/>
                        </a:rPr>
                        <a:t>Max (10.00) lakh.</a:t>
                      </a:r>
                      <a:endParaRPr lang="en-US" dirty="0"/>
                    </a:p>
                  </a:txBody>
                  <a:tcPr/>
                </a:tc>
                <a:tc>
                  <a:txBody>
                    <a:bodyPr/>
                    <a:lstStyle/>
                    <a:p>
                      <a:r>
                        <a:rPr lang="en-US" dirty="0"/>
                        <a:t> 10</a:t>
                      </a:r>
                    </a:p>
                  </a:txBody>
                  <a:tcPr/>
                </a:tc>
                <a:tc>
                  <a:txBody>
                    <a:bodyPr/>
                    <a:lstStyle/>
                    <a:p>
                      <a:r>
                        <a:rPr lang="en-US" dirty="0"/>
                        <a:t>8</a:t>
                      </a:r>
                    </a:p>
                  </a:txBody>
                  <a:tcPr/>
                </a:tc>
                <a:tc>
                  <a:txBody>
                    <a:bodyPr/>
                    <a:lstStyle/>
                    <a:p>
                      <a:r>
                        <a:rPr lang="en-US" dirty="0"/>
                        <a:t>2</a:t>
                      </a:r>
                    </a:p>
                  </a:txBody>
                  <a:tcPr/>
                </a:tc>
                <a:extLst>
                  <a:ext uri="{0D108BD9-81ED-4DB2-BD59-A6C34878D82A}">
                    <a16:rowId xmlns:a16="http://schemas.microsoft.com/office/drawing/2014/main" val="10001"/>
                  </a:ext>
                </a:extLst>
              </a:tr>
              <a:tr h="643499">
                <a:tc>
                  <a:txBody>
                    <a:bodyPr/>
                    <a:lstStyle/>
                    <a:p>
                      <a:r>
                        <a:rPr lang="en-US" sz="1800" b="0" i="0" kern="1200" dirty="0">
                          <a:solidFill>
                            <a:schemeClr val="dk1"/>
                          </a:solidFill>
                          <a:effectLst/>
                          <a:latin typeface="+mn-lt"/>
                          <a:ea typeface="+mn-ea"/>
                          <a:cs typeface="+mn-cs"/>
                        </a:rPr>
                        <a:t>Charges for mentor/handholding supporting team</a:t>
                      </a:r>
                      <a:br>
                        <a:rPr lang="en-US" dirty="0"/>
                      </a:br>
                      <a:r>
                        <a:rPr lang="en-US" sz="1800" b="1" i="0" kern="1200" dirty="0">
                          <a:solidFill>
                            <a:schemeClr val="dk1"/>
                          </a:solidFill>
                          <a:effectLst/>
                          <a:latin typeface="+mn-lt"/>
                          <a:ea typeface="+mn-ea"/>
                          <a:cs typeface="+mn-cs"/>
                        </a:rPr>
                        <a:t>Max (3.00) lakh.</a:t>
                      </a:r>
                      <a:endParaRPr lang="en-US" dirty="0"/>
                    </a:p>
                  </a:txBody>
                  <a:tcPr/>
                </a:tc>
                <a:tc>
                  <a:txBody>
                    <a:bodyPr/>
                    <a:lstStyle/>
                    <a:p>
                      <a:r>
                        <a:rPr lang="en-US" dirty="0"/>
                        <a:t>3</a:t>
                      </a:r>
                    </a:p>
                  </a:txBody>
                  <a:tcPr/>
                </a:tc>
                <a:tc>
                  <a:txBody>
                    <a:bodyPr/>
                    <a:lstStyle/>
                    <a:p>
                      <a:r>
                        <a:rPr lang="en-US" dirty="0"/>
                        <a:t>2.5</a:t>
                      </a:r>
                    </a:p>
                  </a:txBody>
                  <a:tcPr/>
                </a:tc>
                <a:tc>
                  <a:txBody>
                    <a:bodyPr/>
                    <a:lstStyle/>
                    <a:p>
                      <a:r>
                        <a:rPr lang="en-US" dirty="0"/>
                        <a:t>0.5</a:t>
                      </a:r>
                    </a:p>
                  </a:txBody>
                  <a:tcPr/>
                </a:tc>
                <a:extLst>
                  <a:ext uri="{0D108BD9-81ED-4DB2-BD59-A6C34878D82A}">
                    <a16:rowId xmlns:a16="http://schemas.microsoft.com/office/drawing/2014/main" val="10002"/>
                  </a:ext>
                </a:extLst>
              </a:tr>
              <a:tr h="1195070">
                <a:tc>
                  <a:txBody>
                    <a:bodyPr/>
                    <a:lstStyle/>
                    <a:p>
                      <a:r>
                        <a:rPr lang="en-US" sz="1800" b="0" i="0" kern="1200" dirty="0">
                          <a:solidFill>
                            <a:schemeClr val="dk1"/>
                          </a:solidFill>
                          <a:effectLst/>
                          <a:latin typeface="+mn-lt"/>
                          <a:ea typeface="+mn-ea"/>
                          <a:cs typeface="+mn-cs"/>
                        </a:rPr>
                        <a:t>Travelling Expenses or any other item not </a:t>
                      </a:r>
                      <a:r>
                        <a:rPr lang="en-US" sz="1800" b="0" i="0" kern="1200" dirty="0" err="1">
                          <a:solidFill>
                            <a:schemeClr val="dk1"/>
                          </a:solidFill>
                          <a:effectLst/>
                          <a:latin typeface="+mn-lt"/>
                          <a:ea typeface="+mn-ea"/>
                          <a:cs typeface="+mn-cs"/>
                        </a:rPr>
                        <a:t>coverd</a:t>
                      </a:r>
                      <a:r>
                        <a:rPr lang="en-US" sz="1800" b="0" i="0" kern="1200" dirty="0">
                          <a:solidFill>
                            <a:schemeClr val="dk1"/>
                          </a:solidFill>
                          <a:effectLst/>
                          <a:latin typeface="+mn-lt"/>
                          <a:ea typeface="+mn-ea"/>
                          <a:cs typeface="+mn-cs"/>
                        </a:rPr>
                        <a:t> as above may be allowed as per need for development of the idea</a:t>
                      </a:r>
                      <a:br>
                        <a:rPr lang="en-US" dirty="0"/>
                      </a:br>
                      <a:r>
                        <a:rPr lang="en-US" sz="1800" b="1" i="0" kern="1200" dirty="0">
                          <a:solidFill>
                            <a:schemeClr val="dk1"/>
                          </a:solidFill>
                          <a:effectLst/>
                          <a:latin typeface="+mn-lt"/>
                          <a:ea typeface="+mn-ea"/>
                          <a:cs typeface="+mn-cs"/>
                        </a:rPr>
                        <a:t>Max ( 2.00) lakh.</a:t>
                      </a:r>
                      <a:endParaRPr lang="en-US" dirty="0"/>
                    </a:p>
                  </a:txBody>
                  <a:tcPr/>
                </a:tc>
                <a:tc>
                  <a:txBody>
                    <a:bodyPr/>
                    <a:lstStyle/>
                    <a:p>
                      <a:r>
                        <a:rPr lang="en-US" dirty="0"/>
                        <a:t>2</a:t>
                      </a:r>
                    </a:p>
                  </a:txBody>
                  <a:tcPr/>
                </a:tc>
                <a:tc>
                  <a:txBody>
                    <a:bodyPr/>
                    <a:lstStyle/>
                    <a:p>
                      <a:r>
                        <a:rPr lang="en-US" dirty="0"/>
                        <a:t>1.5</a:t>
                      </a:r>
                    </a:p>
                  </a:txBody>
                  <a:tcPr/>
                </a:tc>
                <a:tc>
                  <a:txBody>
                    <a:bodyPr/>
                    <a:lstStyle/>
                    <a:p>
                      <a:r>
                        <a:rPr lang="en-US" dirty="0"/>
                        <a:t>0.5</a:t>
                      </a:r>
                    </a:p>
                  </a:txBody>
                  <a:tcPr/>
                </a:tc>
                <a:extLst>
                  <a:ext uri="{0D108BD9-81ED-4DB2-BD59-A6C34878D82A}">
                    <a16:rowId xmlns:a16="http://schemas.microsoft.com/office/drawing/2014/main" val="10003"/>
                  </a:ext>
                </a:extLst>
              </a:tr>
            </a:tbl>
          </a:graphicData>
        </a:graphic>
      </p:graphicFrame>
      <p:sp>
        <p:nvSpPr>
          <p:cNvPr id="3" name="TextBox 2"/>
          <p:cNvSpPr txBox="1"/>
          <p:nvPr/>
        </p:nvSpPr>
        <p:spPr>
          <a:xfrm>
            <a:off x="166255" y="5715000"/>
            <a:ext cx="5638800" cy="923330"/>
          </a:xfrm>
          <a:prstGeom prst="rect">
            <a:avLst/>
          </a:prstGeom>
          <a:noFill/>
        </p:spPr>
        <p:txBody>
          <a:bodyPr wrap="square" rtlCol="0">
            <a:spAutoFit/>
          </a:bodyPr>
          <a:lstStyle/>
          <a:p>
            <a:r>
              <a:rPr lang="en-US" b="1" dirty="0"/>
              <a:t>Total idea/project cost (</a:t>
            </a:r>
            <a:r>
              <a:rPr lang="en-US" b="1" dirty="0" err="1"/>
              <a:t>Rs</a:t>
            </a:r>
            <a:r>
              <a:rPr lang="en-US" b="1" dirty="0"/>
              <a:t> in lakh):15</a:t>
            </a:r>
          </a:p>
          <a:p>
            <a:r>
              <a:rPr lang="en-US" b="1" dirty="0"/>
              <a:t>Total GOI Assistance required (</a:t>
            </a:r>
            <a:r>
              <a:rPr lang="en-US" b="1" dirty="0" err="1"/>
              <a:t>Rs</a:t>
            </a:r>
            <a:r>
              <a:rPr lang="en-US" b="1" dirty="0"/>
              <a:t> in lakh): 12</a:t>
            </a:r>
          </a:p>
          <a:p>
            <a:r>
              <a:rPr lang="en-US" b="1" dirty="0"/>
              <a:t>Total </a:t>
            </a:r>
            <a:r>
              <a:rPr lang="en-US" b="1" dirty="0" err="1"/>
              <a:t>Incubatee</a:t>
            </a:r>
            <a:r>
              <a:rPr lang="en-US" b="1" dirty="0"/>
              <a:t> share (</a:t>
            </a:r>
            <a:r>
              <a:rPr lang="en-US" b="1" dirty="0" err="1"/>
              <a:t>Rs</a:t>
            </a:r>
            <a:r>
              <a:rPr lang="en-US" b="1" dirty="0"/>
              <a:t> in lakh): 3</a:t>
            </a:r>
            <a:endParaRPr lang="en-US" dirty="0"/>
          </a:p>
        </p:txBody>
      </p:sp>
    </p:spTree>
    <p:extLst>
      <p:ext uri="{BB962C8B-B14F-4D97-AF65-F5344CB8AC3E}">
        <p14:creationId xmlns:p14="http://schemas.microsoft.com/office/powerpoint/2010/main" val="940169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52800" y="76200"/>
            <a:ext cx="2514600" cy="523220"/>
          </a:xfrm>
          <a:prstGeom prst="rect">
            <a:avLst/>
          </a:prstGeom>
          <a:noFill/>
        </p:spPr>
        <p:txBody>
          <a:bodyPr wrap="square" rtlCol="0">
            <a:spAutoFit/>
          </a:bodyPr>
          <a:lstStyle/>
          <a:p>
            <a:r>
              <a:rPr lang="en-US" sz="2800" b="1" dirty="0">
                <a:latin typeface="Arial" pitchFamily="34" charset="0"/>
                <a:cs typeface="Arial" pitchFamily="34" charset="0"/>
              </a:rPr>
              <a:t>Budget Plan</a:t>
            </a:r>
          </a:p>
        </p:txBody>
      </p:sp>
      <p:graphicFrame>
        <p:nvGraphicFramePr>
          <p:cNvPr id="5" name="Chart 4"/>
          <p:cNvGraphicFramePr/>
          <p:nvPr>
            <p:extLst>
              <p:ext uri="{D42A27DB-BD31-4B8C-83A1-F6EECF244321}">
                <p14:modId xmlns:p14="http://schemas.microsoft.com/office/powerpoint/2010/main" val="2398801459"/>
              </p:ext>
            </p:extLst>
          </p:nvPr>
        </p:nvGraphicFramePr>
        <p:xfrm>
          <a:off x="533400" y="1371600"/>
          <a:ext cx="8001000" cy="4648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66839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52600" y="472533"/>
            <a:ext cx="5908963" cy="369332"/>
          </a:xfrm>
          <a:prstGeom prst="rect">
            <a:avLst/>
          </a:prstGeom>
          <a:noFill/>
        </p:spPr>
        <p:txBody>
          <a:bodyPr wrap="square" rtlCol="0">
            <a:spAutoFit/>
          </a:bodyPr>
          <a:lstStyle/>
          <a:p>
            <a:r>
              <a:rPr lang="en-US" b="1" dirty="0">
                <a:latin typeface="Arial" pitchFamily="34" charset="0"/>
                <a:cs typeface="Arial" pitchFamily="34" charset="0"/>
              </a:rPr>
              <a:t>Idea may fulfill the following, inter-alia, parameters</a:t>
            </a:r>
          </a:p>
        </p:txBody>
      </p:sp>
      <p:sp>
        <p:nvSpPr>
          <p:cNvPr id="5" name="TextBox 4"/>
          <p:cNvSpPr txBox="1"/>
          <p:nvPr/>
        </p:nvSpPr>
        <p:spPr>
          <a:xfrm>
            <a:off x="609600" y="1600200"/>
            <a:ext cx="7467600" cy="2031325"/>
          </a:xfrm>
          <a:prstGeom prst="rect">
            <a:avLst/>
          </a:prstGeom>
          <a:noFill/>
        </p:spPr>
        <p:txBody>
          <a:bodyPr wrap="square" rtlCol="0">
            <a:spAutoFit/>
          </a:bodyPr>
          <a:lstStyle/>
          <a:p>
            <a:pPr marL="342900" indent="-342900">
              <a:buAutoNum type="arabicPeriod"/>
            </a:pPr>
            <a:r>
              <a:rPr lang="en-US" b="1" dirty="0">
                <a:latin typeface="Arial" panose="020B0604020202020204" pitchFamily="34" charset="0"/>
                <a:cs typeface="Arial" panose="020B0604020202020204" pitchFamily="34" charset="0"/>
              </a:rPr>
              <a:t>Novel &amp; innovative value</a:t>
            </a:r>
          </a:p>
          <a:p>
            <a:pPr marL="342900" indent="-342900">
              <a:buAutoNum type="arabicPeriod"/>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More than 60% of Indian people travel less than 8km a day and use their private vehicle to commute.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Our Micro- mobility solution will be useful for these people.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Reduce the traffic conjunction and carbon emission.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Smart card technology easy integrated with users Id card.</a:t>
            </a:r>
          </a:p>
        </p:txBody>
      </p:sp>
      <p:sp>
        <p:nvSpPr>
          <p:cNvPr id="6" name="TextBox 5"/>
          <p:cNvSpPr txBox="1"/>
          <p:nvPr/>
        </p:nvSpPr>
        <p:spPr>
          <a:xfrm>
            <a:off x="624840" y="4038600"/>
            <a:ext cx="7985760" cy="2308324"/>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2. Useful to the society</a:t>
            </a:r>
          </a:p>
          <a:p>
            <a:endParaRPr lang="en-US" b="1" dirty="0">
              <a:solidFill>
                <a:srgbClr val="FF0000"/>
              </a:solidFill>
              <a:latin typeface="Arial" pitchFamily="34" charset="0"/>
              <a:cs typeface="Arial" pitchFamily="34" charset="0"/>
            </a:endParaRPr>
          </a:p>
          <a:p>
            <a:pPr marL="285750" indent="-285750">
              <a:buFont typeface="Arial" panose="020B0604020202020204" pitchFamily="34" charset="0"/>
              <a:buChar char="•"/>
            </a:pPr>
            <a:r>
              <a:rPr lang="en-US" dirty="0">
                <a:latin typeface="Arial" pitchFamily="34" charset="0"/>
                <a:cs typeface="Arial" pitchFamily="34" charset="0"/>
              </a:rPr>
              <a:t>Shared Micro mobility will be a best suitable alternative for the in-campus commuting and also in first &amp; last mile commuting.</a:t>
            </a:r>
          </a:p>
          <a:p>
            <a:pPr marL="285750" indent="-285750">
              <a:buFont typeface="Arial" panose="020B0604020202020204" pitchFamily="34" charset="0"/>
              <a:buChar char="•"/>
            </a:pPr>
            <a:r>
              <a:rPr lang="en-US" dirty="0">
                <a:latin typeface="Arial" pitchFamily="34" charset="0"/>
                <a:cs typeface="Arial" pitchFamily="34" charset="0"/>
              </a:rPr>
              <a:t>It is affordable and easily accessible by all.</a:t>
            </a:r>
          </a:p>
          <a:p>
            <a:pPr marL="285750" indent="-285750">
              <a:buFont typeface="Arial" panose="020B0604020202020204" pitchFamily="34" charset="0"/>
              <a:buChar char="•"/>
            </a:pPr>
            <a:r>
              <a:rPr lang="en-US" dirty="0">
                <a:latin typeface="Arial" pitchFamily="34" charset="0"/>
                <a:cs typeface="Arial" pitchFamily="34" charset="0"/>
              </a:rPr>
              <a:t>Every individual need not have to spend on purchasing own vehicle.</a:t>
            </a:r>
          </a:p>
          <a:p>
            <a:endParaRPr lang="en-US" dirty="0">
              <a:latin typeface="Arial" pitchFamily="34" charset="0"/>
              <a:cs typeface="Arial" pitchFamily="34" charset="0"/>
            </a:endParaRPr>
          </a:p>
          <a:p>
            <a:endParaRPr lang="en-US" dirty="0">
              <a:latin typeface="Arial" pitchFamily="34" charset="0"/>
              <a:cs typeface="Arial" pitchFamily="34" charset="0"/>
            </a:endParaRPr>
          </a:p>
        </p:txBody>
      </p:sp>
    </p:spTree>
    <p:extLst>
      <p:ext uri="{BB962C8B-B14F-4D97-AF65-F5344CB8AC3E}">
        <p14:creationId xmlns:p14="http://schemas.microsoft.com/office/powerpoint/2010/main" val="580873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685800"/>
            <a:ext cx="7086600" cy="2308324"/>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3. Reduce cost of living, product or process </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cost of purchasing own vehicle is neglected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cost of fuel is neglected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maintenance cost of the vehicle is neglected</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All these put together saves lot of money for a individual.</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
        <p:nvSpPr>
          <p:cNvPr id="5" name="TextBox 4"/>
          <p:cNvSpPr txBox="1"/>
          <p:nvPr/>
        </p:nvSpPr>
        <p:spPr>
          <a:xfrm>
            <a:off x="609600" y="3629890"/>
            <a:ext cx="8001000" cy="2646878"/>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4. Improve quality of life and provide convenience to living standards</a:t>
            </a:r>
          </a:p>
          <a:p>
            <a:pPr marL="285750" indent="-285750">
              <a:buFont typeface="Arial" panose="020B0604020202020204" pitchFamily="34" charset="0"/>
              <a:buChar char="•"/>
            </a:pPr>
            <a:endParaRPr lang="en-US" dirty="0">
              <a:latin typeface="Arial" pitchFamily="34" charset="0"/>
              <a:cs typeface="Arial" pitchFamily="34" charset="0"/>
            </a:endParaRPr>
          </a:p>
          <a:p>
            <a:pPr marL="285750" indent="-285750">
              <a:buFont typeface="Arial" panose="020B0604020202020204" pitchFamily="34" charset="0"/>
              <a:buChar char="•"/>
            </a:pPr>
            <a:r>
              <a:rPr lang="en-US" dirty="0">
                <a:latin typeface="Arial" pitchFamily="34" charset="0"/>
                <a:cs typeface="Arial" pitchFamily="34" charset="0"/>
              </a:rPr>
              <a:t>Since the Mobility service is through electric powered vehicle there is zero emission and pollution free.</a:t>
            </a:r>
          </a:p>
          <a:p>
            <a:pPr marL="285750" indent="-285750">
              <a:buFont typeface="Arial" panose="020B0604020202020204" pitchFamily="34" charset="0"/>
              <a:buChar char="•"/>
            </a:pPr>
            <a:r>
              <a:rPr lang="en-US" dirty="0">
                <a:latin typeface="Arial" pitchFamily="34" charset="0"/>
                <a:cs typeface="Arial" pitchFamily="34" charset="0"/>
              </a:rPr>
              <a:t>People need not worry about stuck in traffic jam.</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technology and the product is developed to be user friendly for all age group users.</a:t>
            </a:r>
          </a:p>
          <a:p>
            <a:pPr marL="285750" indent="-285750">
              <a:buFont typeface="Arial" panose="020B0604020202020204" pitchFamily="34" charset="0"/>
              <a:buChar char="•"/>
            </a:pPr>
            <a:endParaRPr lang="en-US" dirty="0">
              <a:latin typeface="Arial" pitchFamily="34" charset="0"/>
              <a:cs typeface="Arial"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3113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838200"/>
            <a:ext cx="7924800" cy="181588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5. Clean &amp; green energy initiative</a:t>
            </a:r>
          </a:p>
          <a:p>
            <a:endParaRPr lang="en-US" b="1" dirty="0">
              <a:solidFill>
                <a:srgbClr val="FF0000"/>
              </a:solidFill>
              <a:latin typeface="Arial" pitchFamily="34" charset="0"/>
              <a:cs typeface="Arial" pitchFamily="34" charset="0"/>
            </a:endParaRPr>
          </a:p>
          <a:p>
            <a:pPr marL="342900" indent="-342900">
              <a:buFont typeface="Arial" panose="020B0604020202020204" pitchFamily="34" charset="0"/>
              <a:buChar char="•"/>
            </a:pPr>
            <a:r>
              <a:rPr lang="en-US" sz="2000" dirty="0">
                <a:latin typeface="Arial" pitchFamily="34" charset="0"/>
                <a:cs typeface="Arial" pitchFamily="34" charset="0"/>
              </a:rPr>
              <a:t>E-Maas is a great initiative for clean and green energy. </a:t>
            </a:r>
          </a:p>
          <a:p>
            <a:pPr marL="342900" indent="-342900">
              <a:buFont typeface="Arial" panose="020B0604020202020204" pitchFamily="34" charset="0"/>
              <a:buChar char="•"/>
            </a:pPr>
            <a:r>
              <a:rPr lang="en-US" sz="2000" dirty="0">
                <a:latin typeface="Arial" pitchFamily="34" charset="0"/>
                <a:cs typeface="Arial" pitchFamily="34" charset="0"/>
              </a:rPr>
              <a:t>Improves quality of living.</a:t>
            </a:r>
          </a:p>
          <a:p>
            <a:endParaRPr lang="en-US" b="1" dirty="0">
              <a:solidFill>
                <a:srgbClr val="FF0000"/>
              </a:solidFill>
              <a:latin typeface="Arial" pitchFamily="34" charset="0"/>
              <a:cs typeface="Arial" pitchFamily="34" charset="0"/>
            </a:endParaRPr>
          </a:p>
          <a:p>
            <a:endParaRPr lang="en-US" dirty="0">
              <a:latin typeface="Arial" panose="020B0604020202020204" pitchFamily="34" charset="0"/>
              <a:cs typeface="Arial" panose="020B0604020202020204" pitchFamily="34" charset="0"/>
            </a:endParaRPr>
          </a:p>
        </p:txBody>
      </p:sp>
      <p:sp>
        <p:nvSpPr>
          <p:cNvPr id="5" name="TextBox 4"/>
          <p:cNvSpPr txBox="1"/>
          <p:nvPr/>
        </p:nvSpPr>
        <p:spPr>
          <a:xfrm>
            <a:off x="533400" y="3865418"/>
            <a:ext cx="7696200" cy="1477328"/>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6. Innovative value proposition of products/ services being offered</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User is free from sharing their own data in the public mobility space.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Need of smart phone to access public mobility service is removed.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User feel safe, secure and easy to use.</a:t>
            </a:r>
          </a:p>
        </p:txBody>
      </p:sp>
    </p:spTree>
    <p:extLst>
      <p:ext uri="{BB962C8B-B14F-4D97-AF65-F5344CB8AC3E}">
        <p14:creationId xmlns:p14="http://schemas.microsoft.com/office/powerpoint/2010/main" val="2615554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685800"/>
            <a:ext cx="7696200" cy="2431435"/>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7. Ease of availability of the resources used in the product to ensure ease of scalability</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The Components used are easily available in the Indian Market at a cost effective range.</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The worry about of lead time is reduced since available locally.</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Transportation cost and time is reduced.</a:t>
            </a:r>
          </a:p>
          <a:p>
            <a:endParaRPr lang="en-US" dirty="0">
              <a:latin typeface="Arial" panose="020B0604020202020204" pitchFamily="34" charset="0"/>
              <a:cs typeface="Arial" panose="020B0604020202020204" pitchFamily="34" charset="0"/>
            </a:endParaRPr>
          </a:p>
        </p:txBody>
      </p:sp>
      <p:sp>
        <p:nvSpPr>
          <p:cNvPr id="5" name="TextBox 4"/>
          <p:cNvSpPr txBox="1"/>
          <p:nvPr/>
        </p:nvSpPr>
        <p:spPr>
          <a:xfrm>
            <a:off x="457200" y="3657600"/>
            <a:ext cx="7924800" cy="1938992"/>
          </a:xfrm>
          <a:prstGeom prst="rect">
            <a:avLst/>
          </a:prstGeom>
          <a:noFill/>
        </p:spPr>
        <p:txBody>
          <a:bodyPr wrap="square" rtlCol="0">
            <a:spAutoFit/>
          </a:bodyPr>
          <a:lstStyle/>
          <a:p>
            <a:r>
              <a:rPr lang="en-US" sz="2000" b="1" dirty="0"/>
              <a:t>8. Commercial/Technical/Financial viability</a:t>
            </a:r>
          </a:p>
          <a:p>
            <a:endParaRPr lang="en-US" sz="2000" dirty="0"/>
          </a:p>
          <a:p>
            <a:pPr marL="342900" indent="-342900">
              <a:buFont typeface="Arial" panose="020B0604020202020204" pitchFamily="34" charset="0"/>
              <a:buChar char="•"/>
            </a:pPr>
            <a:r>
              <a:rPr lang="en-US" sz="2000" dirty="0"/>
              <a:t>The development of the technology is technically feasible.</a:t>
            </a:r>
          </a:p>
          <a:p>
            <a:pPr marL="342900" indent="-342900">
              <a:buFont typeface="Arial" panose="020B0604020202020204" pitchFamily="34" charset="0"/>
              <a:buChar char="•"/>
            </a:pPr>
            <a:r>
              <a:rPr lang="en-US" sz="2000" dirty="0"/>
              <a:t>Since all the components are available locally its financially viable.</a:t>
            </a:r>
          </a:p>
          <a:p>
            <a:pPr marL="342900" indent="-342900">
              <a:buFont typeface="Arial" panose="020B0604020202020204" pitchFamily="34" charset="0"/>
              <a:buChar char="•"/>
            </a:pPr>
            <a:r>
              <a:rPr lang="en-US" sz="2000" dirty="0"/>
              <a:t>Its easy to Commercialize with lots of </a:t>
            </a:r>
            <a:r>
              <a:rPr lang="en-US" sz="2000" dirty="0" err="1"/>
              <a:t>govt</a:t>
            </a:r>
            <a:r>
              <a:rPr lang="en-US" sz="2000" dirty="0"/>
              <a:t> supporting EV Schemes and there is a huge demand for this service</a:t>
            </a:r>
            <a:r>
              <a:rPr lang="en-US" dirty="0"/>
              <a:t>.</a:t>
            </a:r>
          </a:p>
        </p:txBody>
      </p:sp>
    </p:spTree>
    <p:extLst>
      <p:ext uri="{BB962C8B-B14F-4D97-AF65-F5344CB8AC3E}">
        <p14:creationId xmlns:p14="http://schemas.microsoft.com/office/powerpoint/2010/main" val="3544511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000" y="457200"/>
            <a:ext cx="8420100" cy="3970318"/>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9. Climate mitigation measures</a:t>
            </a:r>
          </a:p>
          <a:p>
            <a:endParaRPr lang="en-US" b="1" dirty="0">
              <a:solidFill>
                <a:srgbClr val="FF0000"/>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The air quality of the ecosystem is improved by reducing carbon emission.</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The carbon mitigation would result from more electric vehicles entering the fleet while lower-carbon energy sources become widely available.</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 E-Maas technology allows the global fleet to achieve approximately 40% lower carbon emissions than a highly efficient conventional combustion fleet (and 70% lower carbon than a business-as-usual fleet) in 2050.</a:t>
            </a:r>
            <a:endParaRPr lang="en-US" sz="2000" b="1" dirty="0">
              <a:solidFill>
                <a:srgbClr val="FF0000"/>
              </a:solidFill>
              <a:latin typeface="Arial" panose="020B0604020202020204" pitchFamily="34" charset="0"/>
              <a:cs typeface="Arial" panose="020B0604020202020204" pitchFamily="34" charset="0"/>
            </a:endParaRPr>
          </a:p>
          <a:p>
            <a:endParaRPr lang="en-US" b="1" dirty="0">
              <a:solidFill>
                <a:srgbClr val="FF0000"/>
              </a:solidFill>
              <a:latin typeface="Arial" pitchFamily="34" charset="0"/>
              <a:cs typeface="Arial" pitchFamily="34" charset="0"/>
            </a:endParaRPr>
          </a:p>
          <a:p>
            <a:endParaRPr lang="en-US" dirty="0">
              <a:latin typeface="Arial" panose="020B0604020202020204" pitchFamily="34" charset="0"/>
              <a:cs typeface="Arial" panose="020B0604020202020204" pitchFamily="34" charset="0"/>
            </a:endParaRPr>
          </a:p>
        </p:txBody>
      </p:sp>
      <p:sp>
        <p:nvSpPr>
          <p:cNvPr id="5" name="TextBox 4"/>
          <p:cNvSpPr txBox="1"/>
          <p:nvPr/>
        </p:nvSpPr>
        <p:spPr>
          <a:xfrm>
            <a:off x="457200" y="4191000"/>
            <a:ext cx="6781800" cy="923330"/>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10. Status of intellectual property</a:t>
            </a:r>
          </a:p>
          <a:p>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Yet to apply ( Document preparation going on)</a:t>
            </a:r>
          </a:p>
        </p:txBody>
      </p:sp>
    </p:spTree>
    <p:extLst>
      <p:ext uri="{BB962C8B-B14F-4D97-AF65-F5344CB8AC3E}">
        <p14:creationId xmlns:p14="http://schemas.microsoft.com/office/powerpoint/2010/main" val="3587813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047964"/>
            <a:ext cx="8153400" cy="1200329"/>
          </a:xfrm>
          <a:prstGeom prst="rect">
            <a:avLst/>
          </a:prstGeom>
          <a:noFill/>
        </p:spPr>
        <p:txBody>
          <a:bodyPr wrap="square" rtlCol="0">
            <a:spAutoFit/>
          </a:bodyPr>
          <a:lstStyle/>
          <a:p>
            <a:pPr marL="285750" indent="-285750">
              <a:buFont typeface="Wingdings" pitchFamily="2" charset="2"/>
              <a:buChar char="v"/>
            </a:pPr>
            <a:r>
              <a:rPr lang="en-US" dirty="0">
                <a:latin typeface="Arial" pitchFamily="34" charset="0"/>
                <a:cs typeface="Arial" pitchFamily="34" charset="0"/>
              </a:rPr>
              <a:t>I assure that the Ideas which is not already exist </a:t>
            </a:r>
          </a:p>
          <a:p>
            <a:pPr marL="285750" indent="-285750">
              <a:buFont typeface="Wingdings" pitchFamily="2" charset="2"/>
              <a:buChar char="v"/>
            </a:pPr>
            <a:r>
              <a:rPr lang="en-US" dirty="0">
                <a:latin typeface="Arial" pitchFamily="34" charset="0"/>
                <a:cs typeface="Arial" pitchFamily="34" charset="0"/>
              </a:rPr>
              <a:t>I assure that the Ideas is not  infringement/theft </a:t>
            </a:r>
          </a:p>
          <a:p>
            <a:pPr marL="285750" indent="-285750">
              <a:buFont typeface="Wingdings" pitchFamily="2" charset="2"/>
              <a:buChar char="v"/>
            </a:pPr>
            <a:r>
              <a:rPr lang="en-US" dirty="0">
                <a:latin typeface="Arial" pitchFamily="34" charset="0"/>
                <a:cs typeface="Arial" pitchFamily="34" charset="0"/>
              </a:rPr>
              <a:t>I assure that the Ideas which are not against established scientific theories/norms</a:t>
            </a:r>
          </a:p>
        </p:txBody>
      </p:sp>
      <p:sp>
        <p:nvSpPr>
          <p:cNvPr id="2" name="TextBox 1"/>
          <p:cNvSpPr txBox="1"/>
          <p:nvPr/>
        </p:nvSpPr>
        <p:spPr>
          <a:xfrm>
            <a:off x="3352800" y="1024867"/>
            <a:ext cx="2667000" cy="646331"/>
          </a:xfrm>
          <a:prstGeom prst="rect">
            <a:avLst/>
          </a:prstGeom>
          <a:noFill/>
        </p:spPr>
        <p:txBody>
          <a:bodyPr wrap="square" rtlCol="0">
            <a:spAutoFit/>
          </a:bodyPr>
          <a:lstStyle/>
          <a:p>
            <a:r>
              <a:rPr lang="en-US" sz="3600" b="1" u="sng" dirty="0">
                <a:latin typeface="Arial" pitchFamily="34" charset="0"/>
                <a:cs typeface="Arial" pitchFamily="34" charset="0"/>
              </a:rPr>
              <a:t>Assurance</a:t>
            </a:r>
          </a:p>
        </p:txBody>
      </p:sp>
      <p:sp>
        <p:nvSpPr>
          <p:cNvPr id="3" name="TextBox 2"/>
          <p:cNvSpPr txBox="1"/>
          <p:nvPr/>
        </p:nvSpPr>
        <p:spPr>
          <a:xfrm>
            <a:off x="6231082" y="3902058"/>
            <a:ext cx="1600200" cy="369332"/>
          </a:xfrm>
          <a:prstGeom prst="rect">
            <a:avLst/>
          </a:prstGeom>
          <a:noFill/>
        </p:spPr>
        <p:txBody>
          <a:bodyPr wrap="square" rtlCol="0">
            <a:spAutoFit/>
          </a:bodyPr>
          <a:lstStyle/>
          <a:p>
            <a:r>
              <a:rPr lang="en-US" b="1" dirty="0">
                <a:latin typeface="Arial" pitchFamily="34" charset="0"/>
                <a:cs typeface="Arial" pitchFamily="34" charset="0"/>
              </a:rPr>
              <a:t>SIGNATURE</a:t>
            </a: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19573" t="34723" r="24504" b="39166"/>
          <a:stretch/>
        </p:blipFill>
        <p:spPr>
          <a:xfrm>
            <a:off x="6096000" y="3140058"/>
            <a:ext cx="1524000" cy="762000"/>
          </a:xfrm>
          <a:prstGeom prst="rect">
            <a:avLst/>
          </a:prstGeom>
        </p:spPr>
      </p:pic>
    </p:spTree>
    <p:extLst>
      <p:ext uri="{BB962C8B-B14F-4D97-AF65-F5344CB8AC3E}">
        <p14:creationId xmlns:p14="http://schemas.microsoft.com/office/powerpoint/2010/main" val="2341186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95600" y="2819400"/>
            <a:ext cx="4191000" cy="646331"/>
          </a:xfrm>
          <a:prstGeom prst="rect">
            <a:avLst/>
          </a:prstGeom>
          <a:noFill/>
        </p:spPr>
        <p:txBody>
          <a:bodyPr wrap="square" rtlCol="0">
            <a:spAutoFit/>
          </a:bodyPr>
          <a:lstStyle/>
          <a:p>
            <a:r>
              <a:rPr lang="en-US" sz="3600" b="1" dirty="0">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360675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3000" y="1219200"/>
            <a:ext cx="5943600" cy="1477328"/>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Other Students Work in the project/ Idea</a:t>
            </a:r>
          </a:p>
          <a:p>
            <a:endParaRPr lang="en-US" dirty="0">
              <a:latin typeface="Arial" panose="020B0604020202020204" pitchFamily="34" charset="0"/>
              <a:cs typeface="Arial" panose="020B0604020202020204" pitchFamily="34" charset="0"/>
            </a:endParaRPr>
          </a:p>
          <a:p>
            <a:pPr marL="342900" indent="-342900">
              <a:buAutoNum type="arabicPeriod"/>
            </a:pPr>
            <a:r>
              <a:rPr lang="en-US" dirty="0">
                <a:latin typeface="Arial" panose="020B0604020202020204" pitchFamily="34" charset="0"/>
                <a:cs typeface="Arial" panose="020B0604020202020204" pitchFamily="34" charset="0"/>
              </a:rPr>
              <a:t>Name : </a:t>
            </a:r>
            <a:r>
              <a:rPr lang="en-US" dirty="0" err="1">
                <a:latin typeface="Arial" panose="020B0604020202020204" pitchFamily="34" charset="0"/>
                <a:cs typeface="Arial" panose="020B0604020202020204" pitchFamily="34" charset="0"/>
              </a:rPr>
              <a:t>Chanduru</a:t>
            </a:r>
            <a:r>
              <a:rPr lang="en-US" dirty="0">
                <a:latin typeface="Arial" panose="020B0604020202020204" pitchFamily="34" charset="0"/>
                <a:cs typeface="Arial" panose="020B0604020202020204" pitchFamily="34" charset="0"/>
              </a:rPr>
              <a:t> V M</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Aadhar</a:t>
            </a:r>
            <a:r>
              <a:rPr lang="en-US" dirty="0">
                <a:latin typeface="Arial" panose="020B0604020202020204" pitchFamily="34" charset="0"/>
                <a:cs typeface="Arial" panose="020B0604020202020204" pitchFamily="34" charset="0"/>
              </a:rPr>
              <a:t> No : 634992561589</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590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228600"/>
            <a:ext cx="7391400" cy="2862322"/>
          </a:xfrm>
          <a:prstGeom prst="rect">
            <a:avLst/>
          </a:prstGeom>
          <a:noFill/>
        </p:spPr>
        <p:txBody>
          <a:bodyPr wrap="square" rtlCol="0">
            <a:spAutoFit/>
          </a:bodyPr>
          <a:lstStyle/>
          <a:p>
            <a:pPr algn="ctr"/>
            <a:r>
              <a:rPr lang="en-US" b="1" u="sng" dirty="0">
                <a:latin typeface="Arial" panose="020B0604020202020204" pitchFamily="34" charset="0"/>
                <a:cs typeface="Arial" panose="020B0604020202020204" pitchFamily="34" charset="0"/>
              </a:rPr>
              <a:t>MENTOR DETAILS</a:t>
            </a:r>
          </a:p>
          <a:p>
            <a:pPr algn="ctr"/>
            <a:endParaRPr lang="en-US" b="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Mentor Name: </a:t>
            </a:r>
            <a:r>
              <a:rPr lang="en-US" dirty="0" err="1">
                <a:latin typeface="Arial" panose="020B0604020202020204" pitchFamily="34" charset="0"/>
                <a:cs typeface="Arial" panose="020B0604020202020204" pitchFamily="34" charset="0"/>
              </a:rPr>
              <a:t>Dr</a:t>
            </a:r>
            <a:r>
              <a:rPr lang="en-US" dirty="0">
                <a:latin typeface="Arial" panose="020B0604020202020204" pitchFamily="34" charset="0"/>
                <a:cs typeface="Arial" panose="020B0604020202020204" pitchFamily="34" charset="0"/>
              </a:rPr>
              <a:t> M </a:t>
            </a:r>
            <a:r>
              <a:rPr lang="en-US" dirty="0" err="1">
                <a:latin typeface="Arial" panose="020B0604020202020204" pitchFamily="34" charset="0"/>
                <a:cs typeface="Arial" panose="020B0604020202020204" pitchFamily="34" charset="0"/>
              </a:rPr>
              <a:t>Kathirselvam</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Teaching Experience: 9 years</a:t>
            </a:r>
          </a:p>
          <a:p>
            <a:r>
              <a:rPr lang="en-US" dirty="0">
                <a:latin typeface="Arial" panose="020B0604020202020204" pitchFamily="34" charset="0"/>
                <a:cs typeface="Arial" panose="020B0604020202020204" pitchFamily="34" charset="0"/>
              </a:rPr>
              <a:t>Industrial Experience : nil</a:t>
            </a:r>
          </a:p>
          <a:p>
            <a:r>
              <a:rPr lang="en-US" dirty="0">
                <a:latin typeface="Arial" panose="020B0604020202020204" pitchFamily="34" charset="0"/>
                <a:cs typeface="Arial" panose="020B0604020202020204" pitchFamily="34" charset="0"/>
              </a:rPr>
              <a:t>Designation : Assistant professor </a:t>
            </a:r>
          </a:p>
          <a:p>
            <a:r>
              <a:rPr lang="en-US" dirty="0">
                <a:latin typeface="Arial" panose="020B0604020202020204" pitchFamily="34" charset="0"/>
                <a:cs typeface="Arial" panose="020B0604020202020204" pitchFamily="34" charset="0"/>
              </a:rPr>
              <a:t>Department : Mechanical Engineering</a:t>
            </a:r>
          </a:p>
          <a:p>
            <a:r>
              <a:rPr lang="en-US" dirty="0">
                <a:latin typeface="Arial" panose="020B0604020202020204" pitchFamily="34" charset="0"/>
                <a:cs typeface="Arial" panose="020B0604020202020204" pitchFamily="34" charset="0"/>
              </a:rPr>
              <a:t>Mobile No : 9042897228</a:t>
            </a:r>
          </a:p>
          <a:p>
            <a:r>
              <a:rPr lang="en-US" dirty="0">
                <a:latin typeface="Arial" panose="020B0604020202020204" pitchFamily="34" charset="0"/>
                <a:cs typeface="Arial" panose="020B0604020202020204" pitchFamily="34" charset="0"/>
              </a:rPr>
              <a:t>Email ID : mkathirselvam@ksrct.ac.in</a:t>
            </a:r>
          </a:p>
          <a:p>
            <a:r>
              <a:rPr lang="en-US" dirty="0">
                <a:latin typeface="Arial" panose="020B0604020202020204" pitchFamily="34" charset="0"/>
                <a:cs typeface="Arial" panose="020B0604020202020204" pitchFamily="34" charset="0"/>
              </a:rPr>
              <a:t>College: KSRCT</a:t>
            </a:r>
          </a:p>
        </p:txBody>
      </p:sp>
      <p:sp>
        <p:nvSpPr>
          <p:cNvPr id="3" name="TextBox 2"/>
          <p:cNvSpPr txBox="1"/>
          <p:nvPr/>
        </p:nvSpPr>
        <p:spPr>
          <a:xfrm>
            <a:off x="228600" y="3505200"/>
            <a:ext cx="4495800" cy="2553891"/>
          </a:xfrm>
          <a:prstGeom prst="round2DiagRect">
            <a:avLst/>
          </a:prstGeom>
          <a:solidFill>
            <a:schemeClr val="accent1">
              <a:lumMod val="60000"/>
              <a:lumOff val="40000"/>
            </a:schemeClr>
          </a:solidFill>
          <a:ln>
            <a:solidFill>
              <a:schemeClr val="tx1"/>
            </a:solidFill>
          </a:ln>
        </p:spPr>
        <p:txBody>
          <a:bodyPr wrap="square" rtlCol="0">
            <a:spAutoFit/>
          </a:bodyPr>
          <a:lstStyle/>
          <a:p>
            <a:r>
              <a:rPr lang="en-IN" sz="1600" b="1" dirty="0">
                <a:latin typeface="Times New Roman" panose="02020603050405020304" pitchFamily="18" charset="0"/>
                <a:cs typeface="Times New Roman" panose="02020603050405020304" pitchFamily="18" charset="0"/>
              </a:rPr>
              <a:t>PRASANTHKUMAR PALANI</a:t>
            </a: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EX- Mercedes Benz R&amp;D,</a:t>
            </a:r>
          </a:p>
          <a:p>
            <a:r>
              <a:rPr lang="en-IN" sz="1600" dirty="0">
                <a:latin typeface="Times New Roman" panose="02020603050405020304" pitchFamily="18" charset="0"/>
                <a:cs typeface="Times New Roman" panose="02020603050405020304" pitchFamily="18" charset="0"/>
              </a:rPr>
              <a:t>Automotive homologation expert,</a:t>
            </a:r>
          </a:p>
          <a:p>
            <a:r>
              <a:rPr lang="en-IN" sz="1600" dirty="0">
                <a:latin typeface="Times New Roman" panose="02020603050405020304" pitchFamily="18" charset="0"/>
                <a:cs typeface="Times New Roman" panose="02020603050405020304" pitchFamily="18" charset="0"/>
              </a:rPr>
              <a:t>Head of electric vehicle homologation team of Haritha techlogix,</a:t>
            </a:r>
          </a:p>
          <a:p>
            <a:r>
              <a:rPr lang="en-IN" sz="1600" dirty="0">
                <a:latin typeface="Times New Roman" panose="02020603050405020304" pitchFamily="18" charset="0"/>
                <a:cs typeface="Times New Roman" panose="02020603050405020304" pitchFamily="18" charset="0"/>
              </a:rPr>
              <a:t>Active member of EV expert group of ASDC, New Delhi</a:t>
            </a:r>
          </a:p>
          <a:p>
            <a:r>
              <a:rPr lang="en-IN" sz="1600" dirty="0">
                <a:latin typeface="Times New Roman" panose="02020603050405020304" pitchFamily="18" charset="0"/>
                <a:cs typeface="Times New Roman" panose="02020603050405020304" pitchFamily="18" charset="0"/>
              </a:rPr>
              <a:t>Corporate Trainer.</a:t>
            </a:r>
          </a:p>
        </p:txBody>
      </p:sp>
      <p:sp>
        <p:nvSpPr>
          <p:cNvPr id="6" name="TextBox 5"/>
          <p:cNvSpPr txBox="1"/>
          <p:nvPr/>
        </p:nvSpPr>
        <p:spPr>
          <a:xfrm>
            <a:off x="5029200" y="3505200"/>
            <a:ext cx="3810000" cy="2009061"/>
          </a:xfrm>
          <a:prstGeom prst="round2DiagRect">
            <a:avLst/>
          </a:prstGeom>
          <a:solidFill>
            <a:schemeClr val="accent1">
              <a:lumMod val="60000"/>
              <a:lumOff val="40000"/>
            </a:schemeClr>
          </a:solidFill>
          <a:ln>
            <a:solidFill>
              <a:schemeClr val="tx1"/>
            </a:solidFill>
          </a:ln>
        </p:spPr>
        <p:txBody>
          <a:bodyPr wrap="square" rtlCol="0">
            <a:spAutoFit/>
          </a:bodyPr>
          <a:lstStyle/>
          <a:p>
            <a:r>
              <a:rPr lang="en-IN" sz="1600" b="1" dirty="0">
                <a:latin typeface="Times New Roman" panose="02020603050405020304" pitchFamily="18" charset="0"/>
                <a:cs typeface="Times New Roman" panose="02020603050405020304" pitchFamily="18" charset="0"/>
              </a:rPr>
              <a:t>SAMPATH KUMAR</a:t>
            </a: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EX- Robert Bosch, </a:t>
            </a:r>
          </a:p>
          <a:p>
            <a:r>
              <a:rPr lang="en-IN" sz="1600" dirty="0">
                <a:latin typeface="Times New Roman" panose="02020603050405020304" pitchFamily="18" charset="0"/>
                <a:cs typeface="Times New Roman" panose="02020603050405020304" pitchFamily="18" charset="0"/>
              </a:rPr>
              <a:t>15+ years of experience in architect in Embedded systems and IOT hardware technology,</a:t>
            </a:r>
          </a:p>
          <a:p>
            <a:r>
              <a:rPr lang="en-IN" sz="1600" dirty="0">
                <a:latin typeface="Times New Roman" panose="02020603050405020304" pitchFamily="18" charset="0"/>
                <a:cs typeface="Times New Roman" panose="02020603050405020304" pitchFamily="18" charset="0"/>
              </a:rPr>
              <a:t>Cloud Automation and Management.</a:t>
            </a:r>
          </a:p>
        </p:txBody>
      </p:sp>
    </p:spTree>
    <p:extLst>
      <p:ext uri="{BB962C8B-B14F-4D97-AF65-F5344CB8AC3E}">
        <p14:creationId xmlns:p14="http://schemas.microsoft.com/office/powerpoint/2010/main" val="604599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464127"/>
            <a:ext cx="8458200" cy="3416320"/>
          </a:xfrm>
          <a:prstGeom prst="rect">
            <a:avLst/>
          </a:prstGeom>
          <a:noFill/>
        </p:spPr>
        <p:txBody>
          <a:bodyPr wrap="square" rtlCol="0">
            <a:spAutoFit/>
          </a:bodyPr>
          <a:lstStyle/>
          <a:p>
            <a:pPr algn="ctr"/>
            <a:r>
              <a:rPr lang="en-US" b="1" u="sng" dirty="0">
                <a:latin typeface="Arial" pitchFamily="34" charset="0"/>
                <a:cs typeface="Arial" pitchFamily="34" charset="0"/>
              </a:rPr>
              <a:t>Mandate for Ideas</a:t>
            </a:r>
          </a:p>
          <a:p>
            <a:endParaRPr lang="en-US" dirty="0">
              <a:latin typeface="Arial" pitchFamily="34" charset="0"/>
              <a:cs typeface="Arial" pitchFamily="34" charset="0"/>
            </a:endParaRPr>
          </a:p>
          <a:p>
            <a:pPr marL="342900" indent="-342900">
              <a:buFont typeface="+mj-lt"/>
              <a:buAutoNum type="arabicPeriod"/>
            </a:pPr>
            <a:r>
              <a:rPr lang="en-US" b="1" dirty="0">
                <a:latin typeface="Arial" pitchFamily="34" charset="0"/>
                <a:cs typeface="Arial" pitchFamily="34" charset="0"/>
              </a:rPr>
              <a:t>Marketing &amp; Branding: </a:t>
            </a:r>
            <a:r>
              <a:rPr lang="en-US" dirty="0">
                <a:latin typeface="Arial" pitchFamily="34" charset="0"/>
                <a:cs typeface="Arial" pitchFamily="34" charset="0"/>
              </a:rPr>
              <a:t>Innovation related to the customer experience. </a:t>
            </a:r>
          </a:p>
          <a:p>
            <a:pPr marL="342900" indent="-342900">
              <a:buFont typeface="+mj-lt"/>
              <a:buAutoNum type="arabicPeriod"/>
            </a:pPr>
            <a:r>
              <a:rPr lang="en-US" b="1" dirty="0">
                <a:latin typeface="Arial" pitchFamily="34" charset="0"/>
                <a:cs typeface="Arial" pitchFamily="34" charset="0"/>
              </a:rPr>
              <a:t>Ideation:</a:t>
            </a:r>
            <a:r>
              <a:rPr lang="en-US" dirty="0">
                <a:latin typeface="Arial" pitchFamily="34" charset="0"/>
                <a:cs typeface="Arial" pitchFamily="34" charset="0"/>
              </a:rPr>
              <a:t> Innovation related to the product idea &amp; concept. </a:t>
            </a:r>
          </a:p>
          <a:p>
            <a:pPr marL="342900" indent="-342900">
              <a:buFont typeface="+mj-lt"/>
              <a:buAutoNum type="arabicPeriod"/>
            </a:pPr>
            <a:r>
              <a:rPr lang="en-US" b="1" dirty="0">
                <a:latin typeface="Arial" pitchFamily="34" charset="0"/>
                <a:cs typeface="Arial" pitchFamily="34" charset="0"/>
              </a:rPr>
              <a:t>Technology:</a:t>
            </a:r>
            <a:r>
              <a:rPr lang="en-US" dirty="0">
                <a:latin typeface="Arial" pitchFamily="34" charset="0"/>
                <a:cs typeface="Arial" pitchFamily="34" charset="0"/>
              </a:rPr>
              <a:t> Innovation related to the product functionality. </a:t>
            </a:r>
          </a:p>
          <a:p>
            <a:pPr marL="342900" indent="-342900">
              <a:buFont typeface="+mj-lt"/>
              <a:buAutoNum type="arabicPeriod"/>
            </a:pPr>
            <a:r>
              <a:rPr lang="en-US" b="1" dirty="0">
                <a:latin typeface="Arial" pitchFamily="34" charset="0"/>
                <a:cs typeface="Arial" pitchFamily="34" charset="0"/>
              </a:rPr>
              <a:t>Co-creation:</a:t>
            </a:r>
            <a:r>
              <a:rPr lang="en-US" dirty="0">
                <a:latin typeface="Arial" pitchFamily="34" charset="0"/>
                <a:cs typeface="Arial" pitchFamily="34" charset="0"/>
              </a:rPr>
              <a:t> Innovation related to the customer involvement. </a:t>
            </a:r>
          </a:p>
          <a:p>
            <a:pPr marL="342900" indent="-342900">
              <a:buFont typeface="+mj-lt"/>
              <a:buAutoNum type="arabicPeriod"/>
            </a:pPr>
            <a:r>
              <a:rPr lang="en-US" b="1" dirty="0">
                <a:latin typeface="Arial" pitchFamily="34" charset="0"/>
                <a:cs typeface="Arial" pitchFamily="34" charset="0"/>
              </a:rPr>
              <a:t>Social Innovation: </a:t>
            </a:r>
            <a:r>
              <a:rPr lang="en-US" dirty="0">
                <a:latin typeface="Arial" pitchFamily="34" charset="0"/>
                <a:cs typeface="Arial" pitchFamily="34" charset="0"/>
              </a:rPr>
              <a:t>Innovation related to the corporate culture. </a:t>
            </a:r>
          </a:p>
          <a:p>
            <a:pPr marL="342900" indent="-342900">
              <a:buFont typeface="+mj-lt"/>
              <a:buAutoNum type="arabicPeriod"/>
            </a:pPr>
            <a:r>
              <a:rPr lang="en-US" b="1" dirty="0">
                <a:latin typeface="Arial" pitchFamily="34" charset="0"/>
                <a:cs typeface="Arial" pitchFamily="34" charset="0"/>
              </a:rPr>
              <a:t>Entrepreneurship:</a:t>
            </a:r>
            <a:r>
              <a:rPr lang="en-US" dirty="0">
                <a:latin typeface="Arial" pitchFamily="34" charset="0"/>
                <a:cs typeface="Arial" pitchFamily="34" charset="0"/>
              </a:rPr>
              <a:t> Innovation related to through entrepreneurial thinking. Open </a:t>
            </a:r>
            <a:r>
              <a:rPr lang="en-US" b="1" dirty="0">
                <a:latin typeface="Arial" pitchFamily="34" charset="0"/>
                <a:cs typeface="Arial" pitchFamily="34" charset="0"/>
              </a:rPr>
              <a:t>Innovation:</a:t>
            </a:r>
            <a:r>
              <a:rPr lang="en-US" dirty="0">
                <a:latin typeface="Arial" pitchFamily="34" charset="0"/>
                <a:cs typeface="Arial" pitchFamily="34" charset="0"/>
              </a:rPr>
              <a:t> Innovation related to with stakeholders. </a:t>
            </a:r>
          </a:p>
          <a:p>
            <a:pPr marL="342900" indent="-342900">
              <a:buFont typeface="+mj-lt"/>
              <a:buAutoNum type="arabicPeriod"/>
            </a:pPr>
            <a:r>
              <a:rPr lang="en-US" b="1" dirty="0">
                <a:latin typeface="Arial" pitchFamily="34" charset="0"/>
                <a:cs typeface="Arial" pitchFamily="34" charset="0"/>
              </a:rPr>
              <a:t>Business Model Innovation</a:t>
            </a:r>
            <a:r>
              <a:rPr lang="en-US" dirty="0">
                <a:latin typeface="Arial" pitchFamily="34" charset="0"/>
                <a:cs typeface="Arial" pitchFamily="34" charset="0"/>
              </a:rPr>
              <a:t>: Innovation related to the purpose and strategy. </a:t>
            </a:r>
          </a:p>
          <a:p>
            <a:r>
              <a:rPr lang="en-US" dirty="0">
                <a:latin typeface="Arial" pitchFamily="34" charset="0"/>
                <a:cs typeface="Arial" pitchFamily="34" charset="0"/>
              </a:rPr>
              <a:t>	</a:t>
            </a:r>
          </a:p>
          <a:p>
            <a:endParaRPr lang="en-US" dirty="0">
              <a:latin typeface="Arial" pitchFamily="34" charset="0"/>
              <a:cs typeface="Arial" pitchFamily="34" charset="0"/>
            </a:endParaRPr>
          </a:p>
        </p:txBody>
      </p:sp>
      <p:sp>
        <p:nvSpPr>
          <p:cNvPr id="5" name="Down Arrow 4"/>
          <p:cNvSpPr/>
          <p:nvPr/>
        </p:nvSpPr>
        <p:spPr>
          <a:xfrm>
            <a:off x="4267200" y="3505200"/>
            <a:ext cx="405246" cy="990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69373" y="4800600"/>
            <a:ext cx="7200900" cy="400110"/>
          </a:xfrm>
          <a:prstGeom prst="rect">
            <a:avLst/>
          </a:prstGeom>
        </p:spPr>
        <p:txBody>
          <a:bodyPr wrap="square">
            <a:spAutoFit/>
          </a:bodyPr>
          <a:lstStyle/>
          <a:p>
            <a:pPr algn="ctr"/>
            <a:r>
              <a:rPr lang="en-US" sz="2000" b="1" dirty="0">
                <a:latin typeface="Arial" pitchFamily="34" charset="0"/>
                <a:cs typeface="Arial" pitchFamily="34" charset="0"/>
              </a:rPr>
              <a:t>BUSINESS MODEL INNOVATION</a:t>
            </a:r>
          </a:p>
        </p:txBody>
      </p:sp>
    </p:spTree>
    <p:extLst>
      <p:ext uri="{BB962C8B-B14F-4D97-AF65-F5344CB8AC3E}">
        <p14:creationId xmlns:p14="http://schemas.microsoft.com/office/powerpoint/2010/main" val="4136129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own Arrow 3"/>
          <p:cNvSpPr/>
          <p:nvPr/>
        </p:nvSpPr>
        <p:spPr>
          <a:xfrm>
            <a:off x="4491413" y="4293984"/>
            <a:ext cx="405246" cy="990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09800" y="5397036"/>
            <a:ext cx="6096000" cy="400110"/>
          </a:xfrm>
          <a:prstGeom prst="rect">
            <a:avLst/>
          </a:prstGeom>
          <a:noFill/>
        </p:spPr>
        <p:txBody>
          <a:bodyPr wrap="square" rtlCol="0">
            <a:spAutoFit/>
          </a:bodyPr>
          <a:lstStyle/>
          <a:p>
            <a:r>
              <a:rPr lang="en-US" sz="2000" b="1" dirty="0">
                <a:latin typeface="Arial" pitchFamily="34" charset="0"/>
                <a:cs typeface="Arial" pitchFamily="34" charset="0"/>
              </a:rPr>
              <a:t>MISCELLANEOUS SECTOR (E Vehicles)</a:t>
            </a:r>
          </a:p>
        </p:txBody>
      </p:sp>
      <p:sp>
        <p:nvSpPr>
          <p:cNvPr id="2" name="TextBox 1"/>
          <p:cNvSpPr txBox="1"/>
          <p:nvPr/>
        </p:nvSpPr>
        <p:spPr>
          <a:xfrm>
            <a:off x="76199" y="175654"/>
            <a:ext cx="8991600" cy="3970318"/>
          </a:xfrm>
          <a:prstGeom prst="rect">
            <a:avLst/>
          </a:prstGeom>
          <a:noFill/>
        </p:spPr>
        <p:txBody>
          <a:bodyPr wrap="square" rtlCol="0">
            <a:spAutoFit/>
          </a:bodyPr>
          <a:lstStyle/>
          <a:p>
            <a:pPr algn="ctr"/>
            <a:r>
              <a:rPr lang="en-US" b="1" u="sng" dirty="0">
                <a:latin typeface="Arial" pitchFamily="34" charset="0"/>
                <a:cs typeface="Arial" pitchFamily="34" charset="0"/>
              </a:rPr>
              <a:t>SECTOR</a:t>
            </a:r>
          </a:p>
          <a:p>
            <a:pPr algn="just"/>
            <a:r>
              <a:rPr lang="en-US" dirty="0">
                <a:latin typeface="Arial" pitchFamily="34" charset="0"/>
                <a:cs typeface="Arial" pitchFamily="34" charset="0"/>
              </a:rPr>
              <a:t>1.Agriculture, Rivers &amp; Ocean Produce based industries, fertilizers, Agricultural Implements &amp; Agro processing and any related sub-sector </a:t>
            </a:r>
          </a:p>
          <a:p>
            <a:pPr algn="just"/>
            <a:r>
              <a:rPr lang="en-US" dirty="0">
                <a:latin typeface="Arial" pitchFamily="34" charset="0"/>
                <a:cs typeface="Arial" pitchFamily="34" charset="0"/>
              </a:rPr>
              <a:t>2.Healthcare &amp; Life sciences, Medical Devices, Pharmaceuticals, Biotech, AYUSH and any related sub-sector </a:t>
            </a:r>
          </a:p>
          <a:p>
            <a:pPr algn="just"/>
            <a:r>
              <a:rPr lang="en-US" dirty="0">
                <a:latin typeface="Arial" pitchFamily="34" charset="0"/>
                <a:cs typeface="Arial" pitchFamily="34" charset="0"/>
              </a:rPr>
              <a:t>3.Power, Renewables, Electricals, Power Electronics, Energy Efficiency and any related sub-sector </a:t>
            </a:r>
          </a:p>
          <a:p>
            <a:pPr algn="just"/>
            <a:r>
              <a:rPr lang="en-US" dirty="0">
                <a:latin typeface="Arial" pitchFamily="34" charset="0"/>
                <a:cs typeface="Arial" pitchFamily="34" charset="0"/>
              </a:rPr>
              <a:t>4.Services, Education, Hospitality, Media, Publishing, Entertainment, Design, Wellness, Logistics, Sports and any related sub-sector </a:t>
            </a:r>
          </a:p>
          <a:p>
            <a:pPr algn="just"/>
            <a:r>
              <a:rPr lang="en-US" dirty="0">
                <a:latin typeface="Arial" pitchFamily="34" charset="0"/>
                <a:cs typeface="Arial" pitchFamily="34" charset="0"/>
              </a:rPr>
              <a:t>5.Miscellaneous Sector (Environment, Forests, Water &amp; Sanitation; Foods, Beverages, FMCG, Consumer Goods; Infrastructure, Construction, Housing; IT, ITES, Electronics, White Goods, Telecommunication; Metals, Engineering, Machinery, Automation and Transportation, Automotive, E Vehicles, Railways, Aviation, UAV and any other sub-sector) </a:t>
            </a:r>
          </a:p>
        </p:txBody>
      </p:sp>
    </p:spTree>
    <p:extLst>
      <p:ext uri="{BB962C8B-B14F-4D97-AF65-F5344CB8AC3E}">
        <p14:creationId xmlns:p14="http://schemas.microsoft.com/office/powerpoint/2010/main" val="3080047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81200" y="533400"/>
            <a:ext cx="5486400" cy="707886"/>
          </a:xfrm>
          <a:prstGeom prst="rect">
            <a:avLst/>
          </a:prstGeom>
          <a:noFill/>
        </p:spPr>
        <p:txBody>
          <a:bodyPr wrap="square" rtlCol="0">
            <a:spAutoFit/>
          </a:bodyPr>
          <a:lstStyle/>
          <a:p>
            <a:r>
              <a:rPr lang="en-US" sz="4000" b="1" dirty="0">
                <a:latin typeface="Arial" pitchFamily="34" charset="0"/>
                <a:cs typeface="Arial" pitchFamily="34" charset="0"/>
              </a:rPr>
              <a:t>Concept &amp; Objective</a:t>
            </a:r>
          </a:p>
        </p:txBody>
      </p:sp>
      <p:sp>
        <p:nvSpPr>
          <p:cNvPr id="7" name="Title 6"/>
          <p:cNvSpPr>
            <a:spLocks noGrp="1"/>
          </p:cNvSpPr>
          <p:nvPr>
            <p:ph type="title"/>
          </p:nvPr>
        </p:nvSpPr>
        <p:spPr>
          <a:xfrm>
            <a:off x="381000" y="1600200"/>
            <a:ext cx="8420100" cy="3657600"/>
          </a:xfrm>
        </p:spPr>
        <p:txBody>
          <a:bodyPr>
            <a:noAutofit/>
          </a:bodyPr>
          <a:lstStyle/>
          <a:p>
            <a:pPr algn="l"/>
            <a:r>
              <a:rPr lang="en-IN" sz="2000" dirty="0">
                <a:latin typeface="Arial" panose="020B0604020202020204" pitchFamily="34" charset="0"/>
                <a:cs typeface="Arial" panose="020B0604020202020204" pitchFamily="34" charset="0"/>
              </a:rPr>
              <a:t>The Objective of the idea is to develop a shared mobility service for in campus commuting which is independent of smart phone to provide ease of access and data security for the users.</a:t>
            </a:r>
            <a:br>
              <a:rPr lang="en-IN" sz="2000" dirty="0">
                <a:latin typeface="Arial" panose="020B0604020202020204" pitchFamily="34" charset="0"/>
                <a:cs typeface="Arial" panose="020B0604020202020204" pitchFamily="34" charset="0"/>
              </a:rPr>
            </a:br>
            <a:br>
              <a:rPr lang="en-IN" sz="2000" dirty="0">
                <a:latin typeface="Arial" panose="020B0604020202020204" pitchFamily="34" charset="0"/>
                <a:cs typeface="Arial" panose="020B0604020202020204" pitchFamily="34" charset="0"/>
              </a:rPr>
            </a:br>
            <a:r>
              <a:rPr lang="en-IN" sz="2000" dirty="0">
                <a:latin typeface="Arial" panose="020B0604020202020204" pitchFamily="34" charset="0"/>
                <a:cs typeface="Arial" panose="020B0604020202020204" pitchFamily="34" charset="0"/>
              </a:rPr>
              <a:t>The Concept is to develop an indigenous IOT hardware device that works on the Smart card Technology that can  be integrated with users ID card.</a:t>
            </a:r>
            <a:br>
              <a:rPr lang="en-IN" sz="2000" dirty="0">
                <a:latin typeface="Arial" panose="020B0604020202020204" pitchFamily="34" charset="0"/>
                <a:cs typeface="Arial" panose="020B0604020202020204" pitchFamily="34" charset="0"/>
              </a:rPr>
            </a:br>
            <a:br>
              <a:rPr lang="en-IN" sz="2000" dirty="0">
                <a:latin typeface="Arial" panose="020B0604020202020204" pitchFamily="34" charset="0"/>
                <a:cs typeface="Arial" panose="020B0604020202020204" pitchFamily="34" charset="0"/>
              </a:rPr>
            </a:br>
            <a:r>
              <a:rPr lang="en-IN" sz="2000" dirty="0">
                <a:latin typeface="Arial" panose="020B0604020202020204" pitchFamily="34" charset="0"/>
                <a:cs typeface="Arial" panose="020B0604020202020204" pitchFamily="34" charset="0"/>
              </a:rPr>
              <a:t>In future when deploying into public shared mobility users can easily use their multipurpose mobility card (National Common Mobility Card) to access our shared mobility service.</a:t>
            </a:r>
            <a:br>
              <a:rPr lang="en-IN" sz="2000" dirty="0">
                <a:latin typeface="Times New Roman" panose="02020603050405020304" pitchFamily="18" charset="0"/>
                <a:cs typeface="Times New Roman" panose="02020603050405020304" pitchFamily="18" charset="0"/>
              </a:rPr>
            </a:b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74549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38400" y="-98286"/>
            <a:ext cx="3944698" cy="707886"/>
          </a:xfrm>
          <a:prstGeom prst="rect">
            <a:avLst/>
          </a:prstGeom>
          <a:noFill/>
        </p:spPr>
        <p:txBody>
          <a:bodyPr wrap="square" rtlCol="0">
            <a:spAutoFit/>
          </a:bodyPr>
          <a:lstStyle/>
          <a:p>
            <a:r>
              <a:rPr lang="en-US" sz="4000" b="1" dirty="0">
                <a:latin typeface="Arial" pitchFamily="34" charset="0"/>
                <a:cs typeface="Arial" pitchFamily="34" charset="0"/>
              </a:rPr>
              <a:t>Block Diagram</a:t>
            </a:r>
          </a:p>
        </p:txBody>
      </p:sp>
      <p:pic>
        <p:nvPicPr>
          <p:cNvPr id="5" name="Content Placeholder 11" descr="Credit card">
            <a:extLst>
              <a:ext uri="{FF2B5EF4-FFF2-40B4-BE49-F238E27FC236}">
                <a16:creationId xmlns:a16="http://schemas.microsoft.com/office/drawing/2014/main" id="{CC7A0C5C-EB34-4BC5-A1E9-06639F28E57C}"/>
              </a:ext>
            </a:extLst>
          </p:cNvPr>
          <p:cNvPicPr>
            <a:picLocks noGrp="1" noChangeAspect="1"/>
          </p:cNvPicPr>
          <p:nvPr>
            <p:ph idx="1"/>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5800" y="627054"/>
            <a:ext cx="890401" cy="1087376"/>
          </a:xfrm>
        </p:spPr>
      </p:pic>
      <p:pic>
        <p:nvPicPr>
          <p:cNvPr id="6" name="Graphic 15" descr="Rupee">
            <a:extLst>
              <a:ext uri="{FF2B5EF4-FFF2-40B4-BE49-F238E27FC236}">
                <a16:creationId xmlns:a16="http://schemas.microsoft.com/office/drawing/2014/main" id="{B7594681-5A5C-4A3E-B9F3-5C1608135EC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207435" y="799021"/>
            <a:ext cx="791378" cy="743441"/>
          </a:xfrm>
          <a:prstGeom prst="rect">
            <a:avLst/>
          </a:prstGeom>
        </p:spPr>
      </p:pic>
      <p:sp>
        <p:nvSpPr>
          <p:cNvPr id="7" name="TextBox 6">
            <a:extLst>
              <a:ext uri="{FF2B5EF4-FFF2-40B4-BE49-F238E27FC236}">
                <a16:creationId xmlns:a16="http://schemas.microsoft.com/office/drawing/2014/main" id="{92F5E383-5D3C-44D1-A621-D515DC30C6F2}"/>
              </a:ext>
            </a:extLst>
          </p:cNvPr>
          <p:cNvSpPr txBox="1"/>
          <p:nvPr/>
        </p:nvSpPr>
        <p:spPr>
          <a:xfrm>
            <a:off x="179512" y="1592753"/>
            <a:ext cx="2225006" cy="400110"/>
          </a:xfrm>
          <a:prstGeom prst="rect">
            <a:avLst/>
          </a:prstGeom>
          <a:noFill/>
        </p:spPr>
        <p:txBody>
          <a:bodyPr wrap="square" rtlCol="0">
            <a:spAutoFit/>
          </a:bodyPr>
          <a:lstStyle/>
          <a:p>
            <a:r>
              <a:rPr lang="en-US" sz="2000" b="1" dirty="0"/>
              <a:t>Get the smart card</a:t>
            </a:r>
          </a:p>
        </p:txBody>
      </p:sp>
      <p:sp>
        <p:nvSpPr>
          <p:cNvPr id="8" name="TextBox 7">
            <a:extLst>
              <a:ext uri="{FF2B5EF4-FFF2-40B4-BE49-F238E27FC236}">
                <a16:creationId xmlns:a16="http://schemas.microsoft.com/office/drawing/2014/main" id="{EEEEF96F-4172-4429-A35D-FF44207C2005}"/>
              </a:ext>
            </a:extLst>
          </p:cNvPr>
          <p:cNvSpPr txBox="1"/>
          <p:nvPr/>
        </p:nvSpPr>
        <p:spPr>
          <a:xfrm>
            <a:off x="2590800" y="1603360"/>
            <a:ext cx="2160633" cy="400110"/>
          </a:xfrm>
          <a:prstGeom prst="rect">
            <a:avLst/>
          </a:prstGeom>
          <a:noFill/>
        </p:spPr>
        <p:txBody>
          <a:bodyPr wrap="square" rtlCol="0">
            <a:spAutoFit/>
          </a:bodyPr>
          <a:lstStyle/>
          <a:p>
            <a:r>
              <a:rPr lang="en-US" sz="2000" b="1" dirty="0"/>
              <a:t>Recharge the card</a:t>
            </a:r>
            <a:endParaRPr lang="en-IN" sz="2000" b="1" dirty="0"/>
          </a:p>
        </p:txBody>
      </p:sp>
      <p:sp>
        <p:nvSpPr>
          <p:cNvPr id="9" name="TextBox 8">
            <a:extLst>
              <a:ext uri="{FF2B5EF4-FFF2-40B4-BE49-F238E27FC236}">
                <a16:creationId xmlns:a16="http://schemas.microsoft.com/office/drawing/2014/main" id="{6C6E901B-EA25-46A1-B436-54EB4DEAAAA3}"/>
              </a:ext>
            </a:extLst>
          </p:cNvPr>
          <p:cNvSpPr txBox="1"/>
          <p:nvPr/>
        </p:nvSpPr>
        <p:spPr>
          <a:xfrm flipH="1">
            <a:off x="4903573" y="1594600"/>
            <a:ext cx="1589920" cy="400110"/>
          </a:xfrm>
          <a:prstGeom prst="rect">
            <a:avLst/>
          </a:prstGeom>
          <a:noFill/>
        </p:spPr>
        <p:txBody>
          <a:bodyPr wrap="square" rtlCol="0">
            <a:spAutoFit/>
          </a:bodyPr>
          <a:lstStyle/>
          <a:p>
            <a:r>
              <a:rPr lang="en-US" sz="2000" b="1" dirty="0"/>
              <a:t>Tap the card</a:t>
            </a:r>
            <a:endParaRPr lang="en-IN" sz="2000" b="1" dirty="0"/>
          </a:p>
        </p:txBody>
      </p:sp>
      <p:pic>
        <p:nvPicPr>
          <p:cNvPr id="10" name="Graphic 3" descr="Excavator">
            <a:extLst>
              <a:ext uri="{FF2B5EF4-FFF2-40B4-BE49-F238E27FC236}">
                <a16:creationId xmlns:a16="http://schemas.microsoft.com/office/drawing/2014/main" id="{E1261C3C-C621-4DCD-8C84-7E4090E3DB89}"/>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89291" y="627054"/>
            <a:ext cx="1018484" cy="890399"/>
          </a:xfrm>
          <a:prstGeom prst="rect">
            <a:avLst/>
          </a:prstGeom>
        </p:spPr>
      </p:pic>
      <p:cxnSp>
        <p:nvCxnSpPr>
          <p:cNvPr id="11" name="Straight Arrow Connector 10">
            <a:extLst>
              <a:ext uri="{FF2B5EF4-FFF2-40B4-BE49-F238E27FC236}">
                <a16:creationId xmlns:a16="http://schemas.microsoft.com/office/drawing/2014/main" id="{935C254D-C89D-4849-9C40-27800F209C32}"/>
              </a:ext>
            </a:extLst>
          </p:cNvPr>
          <p:cNvCxnSpPr/>
          <p:nvPr/>
        </p:nvCxnSpPr>
        <p:spPr>
          <a:xfrm>
            <a:off x="2042357" y="1170742"/>
            <a:ext cx="724322"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B609B49F-0692-4EBB-B2D7-FAC3E2543F28}"/>
              </a:ext>
            </a:extLst>
          </p:cNvPr>
          <p:cNvCxnSpPr/>
          <p:nvPr/>
        </p:nvCxnSpPr>
        <p:spPr>
          <a:xfrm>
            <a:off x="4376867" y="1170741"/>
            <a:ext cx="724322"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pic>
        <p:nvPicPr>
          <p:cNvPr id="13" name="Graphic 7" descr="Cycling">
            <a:extLst>
              <a:ext uri="{FF2B5EF4-FFF2-40B4-BE49-F238E27FC236}">
                <a16:creationId xmlns:a16="http://schemas.microsoft.com/office/drawing/2014/main" id="{F106862A-50BC-4F5F-9389-21807B99B095}"/>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433813" y="627054"/>
            <a:ext cx="836222" cy="790558"/>
          </a:xfrm>
          <a:prstGeom prst="rect">
            <a:avLst/>
          </a:prstGeom>
        </p:spPr>
      </p:pic>
      <p:cxnSp>
        <p:nvCxnSpPr>
          <p:cNvPr id="14" name="Straight Arrow Connector 13">
            <a:extLst>
              <a:ext uri="{FF2B5EF4-FFF2-40B4-BE49-F238E27FC236}">
                <a16:creationId xmlns:a16="http://schemas.microsoft.com/office/drawing/2014/main" id="{9F6554C6-D788-4D55-8325-39D790502F0B}"/>
              </a:ext>
            </a:extLst>
          </p:cNvPr>
          <p:cNvCxnSpPr/>
          <p:nvPr/>
        </p:nvCxnSpPr>
        <p:spPr>
          <a:xfrm>
            <a:off x="6493493" y="1125839"/>
            <a:ext cx="724322"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42C8D54D-1762-4CF4-8BB5-0B5E9255791A}"/>
              </a:ext>
            </a:extLst>
          </p:cNvPr>
          <p:cNvSpPr txBox="1"/>
          <p:nvPr/>
        </p:nvSpPr>
        <p:spPr>
          <a:xfrm flipH="1">
            <a:off x="7127054" y="1592753"/>
            <a:ext cx="1891883" cy="400110"/>
          </a:xfrm>
          <a:prstGeom prst="rect">
            <a:avLst/>
          </a:prstGeom>
          <a:noFill/>
        </p:spPr>
        <p:txBody>
          <a:bodyPr wrap="square" rtlCol="0">
            <a:spAutoFit/>
          </a:bodyPr>
          <a:lstStyle/>
          <a:p>
            <a:r>
              <a:rPr lang="en-US" sz="2000" b="1" dirty="0"/>
              <a:t>Enjoy the ride</a:t>
            </a:r>
            <a:endParaRPr lang="en-IN" sz="2000" b="1" dirty="0"/>
          </a:p>
        </p:txBody>
      </p:sp>
      <p:pic>
        <p:nvPicPr>
          <p:cNvPr id="28" name="Picture 2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21311" y="2144182"/>
            <a:ext cx="7048724" cy="45469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42669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685800"/>
            <a:ext cx="8305800" cy="646331"/>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Whether your idea involves use of existing intellectual property or not, give brief details there of</a:t>
            </a:r>
          </a:p>
        </p:txBody>
      </p:sp>
      <p:sp>
        <p:nvSpPr>
          <p:cNvPr id="5" name="TextBox 4"/>
          <p:cNvSpPr txBox="1"/>
          <p:nvPr/>
        </p:nvSpPr>
        <p:spPr>
          <a:xfrm>
            <a:off x="609600" y="2133600"/>
            <a:ext cx="7772400"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The implemented technology is been is used in various industries for different applications .</a:t>
            </a:r>
          </a:p>
          <a:p>
            <a:pPr marL="285750" indent="-285750">
              <a:buFont typeface="Arial" panose="020B0604020202020204" pitchFamily="34" charset="0"/>
              <a:buChar char="•"/>
            </a:pPr>
            <a:endParaRPr lang="en-US" sz="20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Our idea of smart card technology is new to the shared mobility industry.</a:t>
            </a: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The use case and the working principal is totally new and is a patentable product.</a:t>
            </a:r>
          </a:p>
        </p:txBody>
      </p:sp>
    </p:spTree>
    <p:extLst>
      <p:ext uri="{BB962C8B-B14F-4D97-AF65-F5344CB8AC3E}">
        <p14:creationId xmlns:p14="http://schemas.microsoft.com/office/powerpoint/2010/main" val="2633074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159569"/>
            <a:ext cx="8610600"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Current Development status of innovation</a:t>
            </a: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28390" t="17307" r="13710" b="49153"/>
          <a:stretch/>
        </p:blipFill>
        <p:spPr>
          <a:xfrm>
            <a:off x="4038600" y="1143000"/>
            <a:ext cx="2008499" cy="2073462"/>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34053" t="-371" r="38377" b="371"/>
          <a:stretch/>
        </p:blipFill>
        <p:spPr>
          <a:xfrm>
            <a:off x="76200" y="1180335"/>
            <a:ext cx="1981200" cy="2073462"/>
          </a:xfrm>
          <a:prstGeom prst="rect">
            <a:avLst/>
          </a:prstGeom>
        </p:spPr>
      </p:pic>
      <p:pic>
        <p:nvPicPr>
          <p:cNvPr id="8" name="Picture 7"/>
          <p:cNvPicPr>
            <a:picLocks noChangeAspect="1"/>
          </p:cNvPicPr>
          <p:nvPr/>
        </p:nvPicPr>
        <p:blipFill rotWithShape="1">
          <a:blip r:embed="rId6" cstate="print">
            <a:extLst>
              <a:ext uri="{28A0092B-C50C-407E-A947-70E740481C1C}">
                <a14:useLocalDpi xmlns:a14="http://schemas.microsoft.com/office/drawing/2010/main" val="0"/>
              </a:ext>
            </a:extLst>
          </a:blip>
          <a:srcRect l="13119" r="8168"/>
          <a:stretch/>
        </p:blipFill>
        <p:spPr>
          <a:xfrm>
            <a:off x="2057400" y="1180335"/>
            <a:ext cx="1950720" cy="2073462"/>
          </a:xfrm>
          <a:prstGeom prst="rect">
            <a:avLst/>
          </a:prstGeom>
        </p:spPr>
      </p:pic>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3429000"/>
            <a:ext cx="5283200" cy="2971800"/>
          </a:xfrm>
          <a:prstGeom prst="rect">
            <a:avLst/>
          </a:prstGeom>
        </p:spPr>
      </p:pic>
      <p:pic>
        <p:nvPicPr>
          <p:cNvPr id="12" name="proto vi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6096000" y="1180335"/>
            <a:ext cx="2971800" cy="4589221"/>
          </a:xfrm>
          <a:prstGeom prst="rect">
            <a:avLst/>
          </a:prstGeom>
        </p:spPr>
      </p:pic>
    </p:spTree>
    <p:extLst>
      <p:ext uri="{BB962C8B-B14F-4D97-AF65-F5344CB8AC3E}">
        <p14:creationId xmlns:p14="http://schemas.microsoft.com/office/powerpoint/2010/main" val="20325819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2"/>
                                        </p:tgtEl>
                                      </p:cBhvr>
                                    </p:cmd>
                                  </p:childTnLst>
                                </p:cTn>
                              </p:par>
                            </p:childTnLst>
                          </p:cTn>
                        </p:par>
                      </p:childTnLst>
                    </p:cTn>
                  </p:par>
                </p:childTnLst>
              </p:cTn>
              <p:nextCondLst>
                <p:cond evt="onClick" delay="0">
                  <p:tgtEl>
                    <p:spTgt spid="12"/>
                  </p:tgtEl>
                </p:cond>
              </p:nextCondLst>
            </p:seq>
            <p:video>
              <p:cMediaNode vol="100000">
                <p:cTn id="7" fill="hold" display="0">
                  <p:stCondLst>
                    <p:cond delay="indefinite"/>
                  </p:stCondLst>
                </p:cTn>
                <p:tgtEl>
                  <p:spTgt spid="1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4578</TotalTime>
  <Words>1296</Words>
  <Application>Microsoft Office PowerPoint</Application>
  <PresentationFormat>On-screen Show (4:3)</PresentationFormat>
  <Paragraphs>161</Paragraphs>
  <Slides>19</Slides>
  <Notes>0</Notes>
  <HiddenSlides>0</HiddenSlides>
  <MMClips>1</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PowerPoint Presentation</vt:lpstr>
      <vt:lpstr>PowerPoint Presentation</vt:lpstr>
      <vt:lpstr>PowerPoint Presentation</vt:lpstr>
      <vt:lpstr>PowerPoint Presentation</vt:lpstr>
      <vt:lpstr>The Objective of the idea is to develop a shared mobility service for in campus commuting which is independent of smart phone to provide ease of access and data security for the users.  The Concept is to develop an indigenous IOT hardware device that works on the Smart card Technology that can  be integrated with users ID card.  In future when deploying into public shared mobility users can easily use their multipurpose mobility card (National Common Mobility Card) to access our shared mobility service.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Staff</dc:creator>
  <cp:lastModifiedBy>Dhanush S</cp:lastModifiedBy>
  <cp:revision>45</cp:revision>
  <cp:lastPrinted>2022-04-01T04:38:49Z</cp:lastPrinted>
  <dcterms:created xsi:type="dcterms:W3CDTF">2022-03-29T10:03:21Z</dcterms:created>
  <dcterms:modified xsi:type="dcterms:W3CDTF">2022-04-08T12:03:58Z</dcterms:modified>
</cp:coreProperties>
</file>

<file path=docProps/thumbnail.jpeg>
</file>